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84" r:id="rId3"/>
    <p:sldId id="285" r:id="rId4"/>
    <p:sldId id="286" r:id="rId5"/>
    <p:sldId id="287" r:id="rId6"/>
    <p:sldId id="288" r:id="rId7"/>
    <p:sldId id="289" r:id="rId8"/>
    <p:sldId id="290" r:id="rId9"/>
    <p:sldId id="291" r:id="rId10"/>
    <p:sldId id="292" r:id="rId11"/>
    <p:sldId id="303" r:id="rId12"/>
    <p:sldId id="304" r:id="rId13"/>
    <p:sldId id="305" r:id="rId14"/>
    <p:sldId id="306" r:id="rId15"/>
    <p:sldId id="307" r:id="rId16"/>
    <p:sldId id="308" r:id="rId17"/>
    <p:sldId id="309" r:id="rId18"/>
    <p:sldId id="310" r:id="rId19"/>
    <p:sldId id="266" r:id="rId20"/>
    <p:sldId id="257" r:id="rId21"/>
    <p:sldId id="258" r:id="rId22"/>
    <p:sldId id="267" r:id="rId23"/>
    <p:sldId id="259" r:id="rId24"/>
    <p:sldId id="260" r:id="rId25"/>
    <p:sldId id="263" r:id="rId26"/>
    <p:sldId id="270" r:id="rId27"/>
    <p:sldId id="275" r:id="rId28"/>
    <p:sldId id="278" r:id="rId29"/>
    <p:sldId id="279" r:id="rId30"/>
    <p:sldId id="280" r:id="rId31"/>
    <p:sldId id="281" r:id="rId32"/>
    <p:sldId id="282" r:id="rId33"/>
    <p:sldId id="283" r:id="rId34"/>
    <p:sldId id="293" r:id="rId35"/>
    <p:sldId id="294" r:id="rId36"/>
    <p:sldId id="295" r:id="rId37"/>
    <p:sldId id="296" r:id="rId38"/>
    <p:sldId id="298" r:id="rId39"/>
    <p:sldId id="299" r:id="rId40"/>
    <p:sldId id="300" r:id="rId41"/>
    <p:sldId id="301" r:id="rId42"/>
    <p:sldId id="302" r:id="rId43"/>
    <p:sldId id="311" r:id="rId44"/>
    <p:sldId id="312" r:id="rId45"/>
    <p:sldId id="313" r:id="rId4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984" y="2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22379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3043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682027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47268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202538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346138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104550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333291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239445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505776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9F75050-0E15-4C5B-92B0-66D068882F1F}" type="datetimeFigureOut">
              <a:rPr lang="tr-TR" smtClean="0"/>
              <a:pPr/>
              <a:t>02.10.2020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263715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02.10.2020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extLst>
      <p:ext uri="{BB962C8B-B14F-4D97-AF65-F5344CB8AC3E}">
        <p14:creationId xmlns:p14="http://schemas.microsoft.com/office/powerpoint/2010/main" val="2439856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hyperlink" Target="https://dis.omu.edu.tr/tr/egitim-ogretim/lisans/-9223372036854775808.-9223372036854775808.oegrenci-isleri-yoenetmelikleri"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95536" y="1412776"/>
            <a:ext cx="8458200" cy="3108543"/>
          </a:xfrm>
          <a:prstGeom prst="rect">
            <a:avLst/>
          </a:prstGeom>
          <a:noFill/>
          <a:scene3d>
            <a:camera prst="orthographicFront"/>
            <a:lightRig rig="soft" dir="tl">
              <a:rot lat="0" lon="0" rev="0"/>
            </a:lightRig>
          </a:scene3d>
          <a:sp3d>
            <a:bevelT prst="angle"/>
          </a:sp3d>
        </p:spPr>
        <p:txBody>
          <a:bodyPr>
            <a:spAutoFit/>
            <a:sp3d contourW="25400" prstMaterial="matte">
              <a:bevelT w="25400" h="55880" prst="artDeco"/>
              <a:contourClr>
                <a:schemeClr val="accent2">
                  <a:tint val="20000"/>
                </a:schemeClr>
              </a:contourClr>
            </a:sp3d>
          </a:bodyPr>
          <a:lstStyle/>
          <a:p>
            <a:pPr algn="ctr">
              <a:defRPr/>
            </a:pPr>
            <a:endParaRPr lang="tr-TR"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defRPr/>
            </a:pPr>
            <a:r>
              <a:rPr lang="tr-TR" sz="4400" b="1" spc="50" dirty="0" smtClean="0">
                <a:ln w="11430"/>
                <a:solidFill>
                  <a:srgbClr val="0000CC"/>
                </a:solidFill>
                <a:effectLst>
                  <a:outerShdw blurRad="76200" dist="50800" dir="5400000" algn="tl" rotWithShape="0">
                    <a:srgbClr val="000000">
                      <a:alpha val="65000"/>
                    </a:srgbClr>
                  </a:outerShdw>
                </a:effectLst>
              </a:rPr>
              <a:t>Diş Hekimliği </a:t>
            </a:r>
            <a:r>
              <a:rPr lang="tr-TR" sz="4400" b="1" spc="50" dirty="0">
                <a:ln w="11430"/>
                <a:solidFill>
                  <a:srgbClr val="0000CC"/>
                </a:solidFill>
                <a:effectLst>
                  <a:outerShdw blurRad="76200" dist="50800" dir="5400000" algn="tl" rotWithShape="0">
                    <a:srgbClr val="000000">
                      <a:alpha val="65000"/>
                    </a:srgbClr>
                  </a:outerShdw>
                </a:effectLst>
              </a:rPr>
              <a:t>F</a:t>
            </a:r>
            <a:r>
              <a:rPr lang="tr-TR" sz="4400" b="1" spc="50" dirty="0" smtClean="0">
                <a:ln w="11430"/>
                <a:solidFill>
                  <a:srgbClr val="0000CC"/>
                </a:solidFill>
                <a:effectLst>
                  <a:outerShdw blurRad="76200" dist="50800" dir="5400000" algn="tl" rotWithShape="0">
                    <a:srgbClr val="000000">
                      <a:alpha val="65000"/>
                    </a:srgbClr>
                  </a:outerShdw>
                </a:effectLst>
              </a:rPr>
              <a:t>akültesi </a:t>
            </a:r>
          </a:p>
          <a:p>
            <a:pPr algn="ctr">
              <a:defRPr/>
            </a:pPr>
            <a:r>
              <a:rPr lang="tr-TR" sz="4400" b="1" spc="50" dirty="0" smtClean="0">
                <a:ln w="11430"/>
                <a:solidFill>
                  <a:srgbClr val="0000CC"/>
                </a:solidFill>
                <a:effectLst>
                  <a:outerShdw blurRad="76200" dist="50800" dir="5400000" algn="tl" rotWithShape="0">
                    <a:srgbClr val="000000">
                      <a:alpha val="65000"/>
                    </a:srgbClr>
                  </a:outerShdw>
                </a:effectLst>
              </a:rPr>
              <a:t>Öğrenci  Oryantasyonu</a:t>
            </a:r>
          </a:p>
          <a:p>
            <a:pPr algn="ctr">
              <a:defRPr/>
            </a:pPr>
            <a:endParaRPr lang="tr-TR" sz="4400" b="1" spc="50" dirty="0">
              <a:ln w="11430"/>
              <a:effectLst>
                <a:outerShdw blurRad="76200" dist="50800" dir="5400000" algn="tl" rotWithShape="0">
                  <a:srgbClr val="000000">
                    <a:alpha val="65000"/>
                  </a:srgbClr>
                </a:outerShdw>
              </a:effectLst>
            </a:endParaRPr>
          </a:p>
          <a:p>
            <a:pPr algn="ctr">
              <a:defRPr/>
            </a:pPr>
            <a:r>
              <a:rPr lang="tr-TR" sz="4400" b="1" spc="50" dirty="0" err="1" smtClean="0">
                <a:ln w="11430"/>
                <a:solidFill>
                  <a:srgbClr val="C00000"/>
                </a:solidFill>
                <a:effectLst>
                  <a:outerShdw blurRad="76200" dist="50800" dir="5400000" algn="tl" rotWithShape="0">
                    <a:srgbClr val="000000">
                      <a:alpha val="65000"/>
                    </a:srgbClr>
                  </a:outerShdw>
                </a:effectLst>
              </a:rPr>
              <a:t>Prof.Dr.Nilüfer</a:t>
            </a:r>
            <a:r>
              <a:rPr lang="tr-TR" sz="4400" b="1" spc="50" dirty="0" smtClean="0">
                <a:ln w="11430"/>
                <a:solidFill>
                  <a:srgbClr val="C00000"/>
                </a:solidFill>
                <a:effectLst>
                  <a:outerShdw blurRad="76200" dist="50800" dir="5400000" algn="tl" rotWithShape="0">
                    <a:srgbClr val="000000">
                      <a:alpha val="65000"/>
                    </a:srgbClr>
                  </a:outerShdw>
                </a:effectLst>
              </a:rPr>
              <a:t> Özkan</a:t>
            </a:r>
          </a:p>
        </p:txBody>
      </p:sp>
      <p:pic>
        <p:nvPicPr>
          <p:cNvPr id="3" name="Picture 4" descr="sunu"/>
          <p:cNvPicPr>
            <a:picLocks noChangeAspect="1" noChangeArrowheads="1"/>
          </p:cNvPicPr>
          <p:nvPr/>
        </p:nvPicPr>
        <p:blipFill>
          <a:blip r:embed="rId2"/>
          <a:srcRect/>
          <a:stretch>
            <a:fillRect/>
          </a:stretch>
        </p:blipFill>
        <p:spPr bwMode="auto">
          <a:xfrm>
            <a:off x="0" y="5445224"/>
            <a:ext cx="9144000" cy="14127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yeni ders notları\Fakülte Fotoğrafları\Yeni klasör\IMG_20180924_0750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0688"/>
            <a:ext cx="9144000" cy="47056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29357421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pic>
        <p:nvPicPr>
          <p:cNvPr id="1026" name="Picture 2" descr="C:\Users\User\Desktop\yeni ders notları\Fakülte Fotoğrafları\fotoğraf\IMG_12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32656"/>
            <a:ext cx="8460432" cy="5640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8717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517232"/>
            <a:ext cx="9144000" cy="1340768"/>
          </a:xfrm>
          <a:prstGeom prst="rect">
            <a:avLst/>
          </a:prstGeom>
          <a:noFill/>
          <a:ln w="9525">
            <a:noFill/>
            <a:miter lim="800000"/>
            <a:headEnd/>
            <a:tailEnd/>
          </a:ln>
        </p:spPr>
      </p:pic>
      <p:pic>
        <p:nvPicPr>
          <p:cNvPr id="2050" name="Picture 2" descr="C:\Users\User\Desktop\yeni ders notları\Fakülte Fotoğrafları\fotoğraf\IMG_12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0648"/>
            <a:ext cx="8784468" cy="554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0884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pic>
        <p:nvPicPr>
          <p:cNvPr id="3074" name="Picture 2" descr="C:\Users\User\Desktop\yeni ders notları\Fakülte Fotoğrafları\fotoğraf\IMG_13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88640"/>
            <a:ext cx="8532440" cy="5688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428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661248"/>
            <a:ext cx="9144000" cy="1196752"/>
          </a:xfrm>
          <a:prstGeom prst="rect">
            <a:avLst/>
          </a:prstGeom>
          <a:noFill/>
          <a:ln w="9525">
            <a:noFill/>
            <a:miter lim="800000"/>
            <a:headEnd/>
            <a:tailEnd/>
          </a:ln>
        </p:spPr>
      </p:pic>
      <p:pic>
        <p:nvPicPr>
          <p:cNvPr id="4098" name="Picture 2" descr="C:\Users\User\Desktop\yeni ders notları\Fakülte Fotoğrafları\fotoğraf\IMG_14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88640"/>
            <a:ext cx="8568952" cy="5592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1898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pic>
        <p:nvPicPr>
          <p:cNvPr id="5122" name="Picture 2" descr="C:\Users\User\Desktop\yeni ders notları\Fakülte Fotoğrafları\fotoğraf\IMG_149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0"/>
            <a:ext cx="8676456" cy="5784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3672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445224"/>
            <a:ext cx="9144000" cy="1412776"/>
          </a:xfrm>
          <a:prstGeom prst="rect">
            <a:avLst/>
          </a:prstGeom>
          <a:noFill/>
          <a:ln w="9525">
            <a:noFill/>
            <a:miter lim="800000"/>
            <a:headEnd/>
            <a:tailEnd/>
          </a:ln>
        </p:spPr>
      </p:pic>
      <p:pic>
        <p:nvPicPr>
          <p:cNvPr id="6146" name="Picture 2" descr="C:\Users\User\Desktop\yeni ders notları\Fakülte Fotoğrafları\100CANON\IMG_16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2020"/>
            <a:ext cx="8676456" cy="5784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264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pic>
        <p:nvPicPr>
          <p:cNvPr id="7171" name="Picture 3" descr="C:\Users\User\Desktop\yeni ders notları\Fakülte Fotoğrafları\100CANON\IMG_16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16632"/>
            <a:ext cx="8676456" cy="5784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9467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pic>
        <p:nvPicPr>
          <p:cNvPr id="8194" name="Picture 2" descr="C:\Users\User\Desktop\yeni ders notları\Fakülte Fotoğrafları\IMG_129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88640"/>
            <a:ext cx="8676456" cy="5784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300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sp>
        <p:nvSpPr>
          <p:cNvPr id="3" name="Dikdörtgen 2"/>
          <p:cNvSpPr/>
          <p:nvPr/>
        </p:nvSpPr>
        <p:spPr>
          <a:xfrm>
            <a:off x="251520" y="1700808"/>
            <a:ext cx="6534472" cy="3970318"/>
          </a:xfrm>
          <a:prstGeom prst="rect">
            <a:avLst/>
          </a:prstGeom>
        </p:spPr>
        <p:txBody>
          <a:bodyPr wrap="square">
            <a:spAutoFit/>
          </a:bodyPr>
          <a:lstStyle/>
          <a:p>
            <a:r>
              <a:rPr lang="tr-TR" b="1" dirty="0">
                <a:solidFill>
                  <a:srgbClr val="002060"/>
                </a:solidFill>
              </a:rPr>
              <a:t>Ağız Diş ve Çene Radyolojisi Anabilim Dalı Fakültemize müracaat eden hastaların ilk muayenelerinin yapıldığı bölümdür. Hastaların fakülteye başvurularında ilk muayenelerinin yapıldığı gerekli radyolojik ve laboratuvar tetkiklerinin uygulanıp teşhislerinin konulduğu ve sonucunda uygun tedavi planlaması yapılarak hastaların ilgili birimlere yönlendirildiği anabilim dalıdır.</a:t>
            </a:r>
          </a:p>
          <a:p>
            <a:r>
              <a:rPr lang="tr-TR" b="1" dirty="0">
                <a:solidFill>
                  <a:srgbClr val="002060"/>
                </a:solidFill>
              </a:rPr>
              <a:t>Burada hastaların klinik muayenesi yapılır. Çeneleri ve dişleri ilgilendiren problemin teşhis ve tedavi planlamaları yapılır. Anabilim Dalımız </a:t>
            </a:r>
            <a:r>
              <a:rPr lang="tr-TR" b="1" dirty="0" err="1">
                <a:solidFill>
                  <a:srgbClr val="002060"/>
                </a:solidFill>
              </a:rPr>
              <a:t>dişhekimliğinin</a:t>
            </a:r>
            <a:r>
              <a:rPr lang="tr-TR" b="1" dirty="0">
                <a:solidFill>
                  <a:srgbClr val="002060"/>
                </a:solidFill>
              </a:rPr>
              <a:t> yanı sıra tıbbın diğer dalları ile de yakın işbirliği içerisinde akademik çalışmaları ve sağlık hizmetleri yürütülmektedir. Bu sağlık hizmetlerinin yanı sıra asli görevimiz olan akademik çalışmalarımız da mezuniyet öncesi ve sonrası eğitim ve öğretim programları ile bir bütünlük içinde teorik klinik seminer ve pratik uygulamalar şeklinde sürdürülmektedir.</a:t>
            </a:r>
          </a:p>
        </p:txBody>
      </p:sp>
      <p:sp>
        <p:nvSpPr>
          <p:cNvPr id="4" name="Dikdörtgen 3"/>
          <p:cNvSpPr/>
          <p:nvPr/>
        </p:nvSpPr>
        <p:spPr>
          <a:xfrm>
            <a:off x="899592" y="908720"/>
            <a:ext cx="5295873" cy="523220"/>
          </a:xfrm>
          <a:prstGeom prst="rect">
            <a:avLst/>
          </a:prstGeom>
        </p:spPr>
        <p:txBody>
          <a:bodyPr wrap="none">
            <a:spAutoFit/>
          </a:bodyPr>
          <a:lstStyle/>
          <a:p>
            <a:r>
              <a:rPr lang="tr-TR" sz="2800" b="1" dirty="0">
                <a:solidFill>
                  <a:srgbClr val="C00000"/>
                </a:solidFill>
              </a:rPr>
              <a:t>Ağız Diş ve Çene Radyolojisi Kliniği</a:t>
            </a:r>
          </a:p>
        </p:txBody>
      </p:sp>
      <p:pic>
        <p:nvPicPr>
          <p:cNvPr id="1027" name="Picture 3" descr="C:\Users\User\Desktop\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0986" y="116632"/>
            <a:ext cx="3167844" cy="2111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242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sp>
        <p:nvSpPr>
          <p:cNvPr id="3" name="Dikdörtgen 2"/>
          <p:cNvSpPr/>
          <p:nvPr/>
        </p:nvSpPr>
        <p:spPr>
          <a:xfrm>
            <a:off x="0" y="620688"/>
            <a:ext cx="8496944" cy="5632311"/>
          </a:xfrm>
          <a:prstGeom prst="rect">
            <a:avLst/>
          </a:prstGeom>
        </p:spPr>
        <p:txBody>
          <a:bodyPr wrap="square">
            <a:spAutoFit/>
          </a:bodyPr>
          <a:lstStyle/>
          <a:p>
            <a:r>
              <a:rPr lang="tr-TR" b="1" dirty="0">
                <a:solidFill>
                  <a:srgbClr val="002060"/>
                </a:solidFill>
              </a:rPr>
              <a:t>Ağız Diş ve Çene Cerrahisi bölümümüzde lokal ve genel anestezi klinikleri mevcut olup bünyemizde bulunan “Karadeniz Bölgesi Engelli Bireyler Ağız ve Diş Sağlığı </a:t>
            </a:r>
            <a:r>
              <a:rPr lang="tr-TR" b="1" dirty="0" err="1">
                <a:solidFill>
                  <a:srgbClr val="002060"/>
                </a:solidFill>
              </a:rPr>
              <a:t>Merkezi”nde</a:t>
            </a:r>
            <a:r>
              <a:rPr lang="tr-TR" b="1" dirty="0">
                <a:solidFill>
                  <a:srgbClr val="002060"/>
                </a:solidFill>
              </a:rPr>
              <a:t> zihinsel engelli bireylerin her türlü diş tedavileri genel anestezi altında yapılabilmektedir. Ayrıca diş hekimi fobisi nedeniyle tedavileri yapılamayan çocuk ve yetişkin hastaların tedavileri </a:t>
            </a:r>
            <a:r>
              <a:rPr lang="tr-TR" b="1" dirty="0" err="1">
                <a:solidFill>
                  <a:srgbClr val="002060"/>
                </a:solidFill>
              </a:rPr>
              <a:t>sedasyon</a:t>
            </a:r>
            <a:r>
              <a:rPr lang="tr-TR" b="1" dirty="0">
                <a:solidFill>
                  <a:srgbClr val="002060"/>
                </a:solidFill>
              </a:rPr>
              <a:t> anestezisi altında yapılabilmektedir. Ameliyat sonrasında hastaların gözlem altında tutulduğu yataklı servisimiz mevcuttur. Bu konuda hastanemiz yalnızca Samsun’a değil diğer illerden gelen hastalara da hizmet vermektedir.</a:t>
            </a:r>
          </a:p>
          <a:p>
            <a:r>
              <a:rPr lang="tr-TR" b="1" dirty="0">
                <a:solidFill>
                  <a:srgbClr val="002060"/>
                </a:solidFill>
              </a:rPr>
              <a:t>Bölümümüzde yapılan diğer uygulamalar:</a:t>
            </a:r>
          </a:p>
          <a:p>
            <a:r>
              <a:rPr lang="tr-TR" b="1" dirty="0">
                <a:solidFill>
                  <a:srgbClr val="002060"/>
                </a:solidFill>
              </a:rPr>
              <a:t>Yetişkin ve çocuk gömülü ve sürmüş diş çekimi</a:t>
            </a:r>
          </a:p>
          <a:p>
            <a:r>
              <a:rPr lang="tr-TR" b="1" dirty="0">
                <a:solidFill>
                  <a:srgbClr val="002060"/>
                </a:solidFill>
              </a:rPr>
              <a:t>Çene yüz bölgesi enfeksiyonlarının tedavisi</a:t>
            </a:r>
          </a:p>
          <a:p>
            <a:r>
              <a:rPr lang="tr-TR" b="1" dirty="0">
                <a:solidFill>
                  <a:srgbClr val="002060"/>
                </a:solidFill>
              </a:rPr>
              <a:t>Çene yüz bölgesinin diş ve kemiği içeren kırıklarının tedavisi</a:t>
            </a:r>
          </a:p>
          <a:p>
            <a:r>
              <a:rPr lang="tr-TR" b="1" dirty="0">
                <a:solidFill>
                  <a:srgbClr val="002060"/>
                </a:solidFill>
              </a:rPr>
              <a:t>Çene bölgesinde yerleşen kist ve tümör gibi patolojik lezyonların tedavisi</a:t>
            </a:r>
          </a:p>
          <a:p>
            <a:r>
              <a:rPr lang="tr-TR" b="1" dirty="0">
                <a:solidFill>
                  <a:srgbClr val="002060"/>
                </a:solidFill>
              </a:rPr>
              <a:t>Çene yüz bölgesi </a:t>
            </a:r>
            <a:r>
              <a:rPr lang="tr-TR" b="1" dirty="0" err="1">
                <a:solidFill>
                  <a:srgbClr val="002060"/>
                </a:solidFill>
              </a:rPr>
              <a:t>defektlerinin</a:t>
            </a:r>
            <a:r>
              <a:rPr lang="tr-TR" b="1" dirty="0">
                <a:solidFill>
                  <a:srgbClr val="002060"/>
                </a:solidFill>
              </a:rPr>
              <a:t> cerrahi tedavisi</a:t>
            </a:r>
          </a:p>
          <a:p>
            <a:r>
              <a:rPr lang="tr-TR" b="1" dirty="0">
                <a:solidFill>
                  <a:srgbClr val="002060"/>
                </a:solidFill>
              </a:rPr>
              <a:t>Estetik ve fonksiyonel bozukluğa neden olan çene </a:t>
            </a:r>
            <a:r>
              <a:rPr lang="tr-TR" b="1" dirty="0" err="1">
                <a:solidFill>
                  <a:srgbClr val="002060"/>
                </a:solidFill>
              </a:rPr>
              <a:t>deformitelerinin</a:t>
            </a:r>
            <a:r>
              <a:rPr lang="tr-TR" b="1" dirty="0">
                <a:solidFill>
                  <a:srgbClr val="002060"/>
                </a:solidFill>
              </a:rPr>
              <a:t> cerrahi tedavisi</a:t>
            </a:r>
          </a:p>
          <a:p>
            <a:r>
              <a:rPr lang="tr-TR" b="1" dirty="0">
                <a:solidFill>
                  <a:srgbClr val="002060"/>
                </a:solidFill>
              </a:rPr>
              <a:t>Çene eklemi(</a:t>
            </a:r>
            <a:r>
              <a:rPr lang="tr-TR" b="1" dirty="0" err="1">
                <a:solidFill>
                  <a:srgbClr val="002060"/>
                </a:solidFill>
              </a:rPr>
              <a:t>Temporomandibular</a:t>
            </a:r>
            <a:r>
              <a:rPr lang="tr-TR" b="1" dirty="0">
                <a:solidFill>
                  <a:srgbClr val="002060"/>
                </a:solidFill>
              </a:rPr>
              <a:t> Eklem) bozukluklarının tedavisi</a:t>
            </a:r>
          </a:p>
          <a:p>
            <a:r>
              <a:rPr lang="tr-TR" b="1" dirty="0">
                <a:solidFill>
                  <a:srgbClr val="002060"/>
                </a:solidFill>
              </a:rPr>
              <a:t>Çene yüz bölgesi </a:t>
            </a:r>
            <a:r>
              <a:rPr lang="tr-TR" b="1" dirty="0" err="1">
                <a:solidFill>
                  <a:srgbClr val="002060"/>
                </a:solidFill>
              </a:rPr>
              <a:t>kassal</a:t>
            </a:r>
            <a:r>
              <a:rPr lang="tr-TR" b="1" dirty="0">
                <a:solidFill>
                  <a:srgbClr val="002060"/>
                </a:solidFill>
              </a:rPr>
              <a:t> ve </a:t>
            </a:r>
            <a:r>
              <a:rPr lang="tr-TR" b="1" dirty="0" err="1">
                <a:solidFill>
                  <a:srgbClr val="002060"/>
                </a:solidFill>
              </a:rPr>
              <a:t>nöropatik</a:t>
            </a:r>
            <a:r>
              <a:rPr lang="tr-TR" b="1" dirty="0">
                <a:solidFill>
                  <a:srgbClr val="002060"/>
                </a:solidFill>
              </a:rPr>
              <a:t> ağrılarının tedavisi</a:t>
            </a:r>
          </a:p>
          <a:p>
            <a:r>
              <a:rPr lang="tr-TR" b="1" dirty="0">
                <a:solidFill>
                  <a:srgbClr val="002060"/>
                </a:solidFill>
              </a:rPr>
              <a:t>Diş eksikliklerinin estetik ve fonksiyonel tedavisine yönelik </a:t>
            </a:r>
            <a:r>
              <a:rPr lang="tr-TR" b="1" dirty="0" err="1">
                <a:solidFill>
                  <a:srgbClr val="002060"/>
                </a:solidFill>
              </a:rPr>
              <a:t>implant</a:t>
            </a:r>
            <a:r>
              <a:rPr lang="tr-TR" b="1" dirty="0">
                <a:solidFill>
                  <a:srgbClr val="002060"/>
                </a:solidFill>
              </a:rPr>
              <a:t> uygulamaları</a:t>
            </a:r>
          </a:p>
          <a:p>
            <a:r>
              <a:rPr lang="tr-TR" b="1" dirty="0">
                <a:solidFill>
                  <a:srgbClr val="002060"/>
                </a:solidFill>
              </a:rPr>
              <a:t>Protez öncesi çene uyumsuzluklarının düzeltilmesi</a:t>
            </a:r>
          </a:p>
          <a:p>
            <a:r>
              <a:rPr lang="tr-TR" b="1" dirty="0" err="1">
                <a:solidFill>
                  <a:srgbClr val="002060"/>
                </a:solidFill>
              </a:rPr>
              <a:t>Alveolar</a:t>
            </a:r>
            <a:r>
              <a:rPr lang="tr-TR" b="1" dirty="0">
                <a:solidFill>
                  <a:srgbClr val="002060"/>
                </a:solidFill>
              </a:rPr>
              <a:t> yarıklı hastaların cerrahi tedavisi</a:t>
            </a:r>
          </a:p>
        </p:txBody>
      </p:sp>
      <p:sp>
        <p:nvSpPr>
          <p:cNvPr id="4" name="Dikdörtgen 3"/>
          <p:cNvSpPr/>
          <p:nvPr/>
        </p:nvSpPr>
        <p:spPr>
          <a:xfrm>
            <a:off x="1979712" y="188640"/>
            <a:ext cx="4291559" cy="461665"/>
          </a:xfrm>
          <a:prstGeom prst="rect">
            <a:avLst/>
          </a:prstGeom>
        </p:spPr>
        <p:txBody>
          <a:bodyPr wrap="none">
            <a:spAutoFit/>
          </a:bodyPr>
          <a:lstStyle/>
          <a:p>
            <a:r>
              <a:rPr lang="tr-TR" sz="2400" b="1" dirty="0">
                <a:solidFill>
                  <a:srgbClr val="C00000"/>
                </a:solidFill>
              </a:rPr>
              <a:t>Ağız Diş ve Çene Cerrahisi Kliniği</a:t>
            </a:r>
          </a:p>
        </p:txBody>
      </p:sp>
      <p:pic>
        <p:nvPicPr>
          <p:cNvPr id="2050" name="Picture 2" descr="C:\Users\User\Desktop\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4437112"/>
            <a:ext cx="3059832" cy="2039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378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sp>
        <p:nvSpPr>
          <p:cNvPr id="3" name="Dikdörtgen 2"/>
          <p:cNvSpPr/>
          <p:nvPr/>
        </p:nvSpPr>
        <p:spPr>
          <a:xfrm>
            <a:off x="251520" y="908720"/>
            <a:ext cx="8784976" cy="5078313"/>
          </a:xfrm>
          <a:prstGeom prst="rect">
            <a:avLst/>
          </a:prstGeom>
        </p:spPr>
        <p:txBody>
          <a:bodyPr wrap="square">
            <a:spAutoFit/>
          </a:bodyPr>
          <a:lstStyle/>
          <a:p>
            <a:pPr algn="just"/>
            <a:r>
              <a:rPr lang="tr-TR" b="1" dirty="0" err="1">
                <a:solidFill>
                  <a:srgbClr val="002060"/>
                </a:solidFill>
              </a:rPr>
              <a:t>Periodontoloji</a:t>
            </a:r>
            <a:r>
              <a:rPr lang="tr-TR" b="1" dirty="0">
                <a:solidFill>
                  <a:srgbClr val="002060"/>
                </a:solidFill>
              </a:rPr>
              <a:t> dişleri çevreleyen yumuşak ve sert dokuların iltihabi hastalıkları bu hastalıkların teşhisi tedavisi ve tedavi sonrasında elde edilen </a:t>
            </a:r>
            <a:r>
              <a:rPr lang="tr-TR" b="1" dirty="0" err="1">
                <a:solidFill>
                  <a:srgbClr val="002060"/>
                </a:solidFill>
              </a:rPr>
              <a:t>periodontal</a:t>
            </a:r>
            <a:r>
              <a:rPr lang="tr-TR" b="1" dirty="0">
                <a:solidFill>
                  <a:srgbClr val="002060"/>
                </a:solidFill>
              </a:rPr>
              <a:t> sağlığın korunmasını amaçlayan bir </a:t>
            </a:r>
            <a:r>
              <a:rPr lang="tr-TR" b="1" dirty="0" err="1">
                <a:solidFill>
                  <a:srgbClr val="002060"/>
                </a:solidFill>
              </a:rPr>
              <a:t>dişhekimliği</a:t>
            </a:r>
            <a:r>
              <a:rPr lang="tr-TR" b="1" dirty="0">
                <a:solidFill>
                  <a:srgbClr val="002060"/>
                </a:solidFill>
              </a:rPr>
              <a:t> dalıdır.</a:t>
            </a:r>
          </a:p>
          <a:p>
            <a:pPr algn="just"/>
            <a:r>
              <a:rPr lang="tr-TR" b="1" dirty="0" err="1">
                <a:solidFill>
                  <a:srgbClr val="002060"/>
                </a:solidFill>
              </a:rPr>
              <a:t>Periodontal</a:t>
            </a:r>
            <a:r>
              <a:rPr lang="tr-TR" b="1" dirty="0">
                <a:solidFill>
                  <a:srgbClr val="002060"/>
                </a:solidFill>
              </a:rPr>
              <a:t> tedavi dişlerin etrafında bulunan dokuların hastalıklarının iyileştirilmesini ve bu hastalıklardan dolayı dokularda meydana gelen yıkımların düzeltilmesini amaçlar.</a:t>
            </a:r>
          </a:p>
          <a:p>
            <a:pPr algn="just"/>
            <a:r>
              <a:rPr lang="tr-TR" b="1" dirty="0" err="1">
                <a:solidFill>
                  <a:srgbClr val="002060"/>
                </a:solidFill>
              </a:rPr>
              <a:t>Periodontal</a:t>
            </a:r>
            <a:r>
              <a:rPr lang="tr-TR" b="1" dirty="0">
                <a:solidFill>
                  <a:srgbClr val="002060"/>
                </a:solidFill>
              </a:rPr>
              <a:t> tedavinin ilk aşaması; hastalığın ana nedeni olan </a:t>
            </a:r>
            <a:r>
              <a:rPr lang="tr-TR" b="1" dirty="0" err="1">
                <a:solidFill>
                  <a:srgbClr val="002060"/>
                </a:solidFill>
              </a:rPr>
              <a:t>dental</a:t>
            </a:r>
            <a:r>
              <a:rPr lang="tr-TR" b="1" dirty="0">
                <a:solidFill>
                  <a:srgbClr val="002060"/>
                </a:solidFill>
              </a:rPr>
              <a:t> plağın hasta tarafından temizlenmesini ve dişler üzerindeki eklentilerin(</a:t>
            </a:r>
            <a:r>
              <a:rPr lang="tr-TR" b="1" dirty="0" err="1">
                <a:solidFill>
                  <a:srgbClr val="002060"/>
                </a:solidFill>
              </a:rPr>
              <a:t>diştaşı</a:t>
            </a:r>
            <a:r>
              <a:rPr lang="tr-TR" b="1" dirty="0">
                <a:solidFill>
                  <a:srgbClr val="002060"/>
                </a:solidFill>
              </a:rPr>
              <a:t> gibi) diş hekimi tarafından uzaklaştırılmasını sağlamaktadır. Bu tedavi Faz I </a:t>
            </a:r>
            <a:r>
              <a:rPr lang="tr-TR" b="1" dirty="0" err="1">
                <a:solidFill>
                  <a:srgbClr val="002060"/>
                </a:solidFill>
              </a:rPr>
              <a:t>Periodontal</a:t>
            </a:r>
            <a:r>
              <a:rPr lang="tr-TR" b="1" dirty="0">
                <a:solidFill>
                  <a:srgbClr val="002060"/>
                </a:solidFill>
              </a:rPr>
              <a:t> Tedavi olarak bilinmektedir. FAZ I Tedavi basit vakalarda tedavi edicidir ileri </a:t>
            </a:r>
            <a:r>
              <a:rPr lang="tr-TR" b="1" dirty="0" err="1">
                <a:solidFill>
                  <a:srgbClr val="002060"/>
                </a:solidFill>
              </a:rPr>
              <a:t>periodontal</a:t>
            </a:r>
            <a:r>
              <a:rPr lang="tr-TR" b="1" dirty="0">
                <a:solidFill>
                  <a:srgbClr val="002060"/>
                </a:solidFill>
              </a:rPr>
              <a:t> hastalık durumlarında cerrahi </a:t>
            </a:r>
            <a:r>
              <a:rPr lang="tr-TR" b="1" dirty="0" err="1">
                <a:solidFill>
                  <a:srgbClr val="002060"/>
                </a:solidFill>
              </a:rPr>
              <a:t>periodontal</a:t>
            </a:r>
            <a:r>
              <a:rPr lang="tr-TR" b="1" dirty="0">
                <a:solidFill>
                  <a:srgbClr val="002060"/>
                </a:solidFill>
              </a:rPr>
              <a:t> tedavi aşamasına hastanın hazırlanmasını sağlar.</a:t>
            </a:r>
          </a:p>
          <a:p>
            <a:pPr algn="just"/>
            <a:r>
              <a:rPr lang="tr-TR" b="1" dirty="0">
                <a:solidFill>
                  <a:srgbClr val="002060"/>
                </a:solidFill>
              </a:rPr>
              <a:t>Hastalık sadece diş etlerini etkilemiş ise (</a:t>
            </a:r>
            <a:r>
              <a:rPr lang="tr-TR" b="1" dirty="0" err="1">
                <a:solidFill>
                  <a:srgbClr val="002060"/>
                </a:solidFill>
              </a:rPr>
              <a:t>Gingivitis</a:t>
            </a:r>
            <a:r>
              <a:rPr lang="tr-TR" b="1" dirty="0">
                <a:solidFill>
                  <a:srgbClr val="002060"/>
                </a:solidFill>
              </a:rPr>
              <a:t>) mevcut olabilecek büyümüş dişetleri cerrahi olarak uzaklaştırılır. Dişeti çekilmeleri de; farklı cerrahi yöntemlerle ( kaydırılan </a:t>
            </a:r>
            <a:r>
              <a:rPr lang="tr-TR" b="1" dirty="0" err="1">
                <a:solidFill>
                  <a:srgbClr val="002060"/>
                </a:solidFill>
              </a:rPr>
              <a:t>Flepler</a:t>
            </a:r>
            <a:r>
              <a:rPr lang="tr-TR" b="1" dirty="0">
                <a:solidFill>
                  <a:srgbClr val="002060"/>
                </a:solidFill>
              </a:rPr>
              <a:t> damaktan alınan </a:t>
            </a:r>
            <a:r>
              <a:rPr lang="tr-TR" b="1" dirty="0" err="1">
                <a:solidFill>
                  <a:srgbClr val="002060"/>
                </a:solidFill>
              </a:rPr>
              <a:t>greftler</a:t>
            </a:r>
            <a:r>
              <a:rPr lang="tr-TR" b="1" dirty="0">
                <a:solidFill>
                  <a:srgbClr val="002060"/>
                </a:solidFill>
              </a:rPr>
              <a:t> ve yönlendirilmiş doku </a:t>
            </a:r>
            <a:r>
              <a:rPr lang="tr-TR" b="1" dirty="0" err="1">
                <a:solidFill>
                  <a:srgbClr val="002060"/>
                </a:solidFill>
              </a:rPr>
              <a:t>rejenerasyonu</a:t>
            </a:r>
            <a:r>
              <a:rPr lang="tr-TR" b="1" dirty="0">
                <a:solidFill>
                  <a:srgbClr val="002060"/>
                </a:solidFill>
              </a:rPr>
              <a:t> </a:t>
            </a:r>
            <a:r>
              <a:rPr lang="tr-TR" b="1" dirty="0" err="1">
                <a:solidFill>
                  <a:srgbClr val="002060"/>
                </a:solidFill>
              </a:rPr>
              <a:t>membranları</a:t>
            </a:r>
            <a:r>
              <a:rPr lang="tr-TR" b="1" dirty="0">
                <a:solidFill>
                  <a:srgbClr val="002060"/>
                </a:solidFill>
              </a:rPr>
              <a:t> vb.) tedavi edilir.</a:t>
            </a:r>
          </a:p>
          <a:p>
            <a:pPr algn="just"/>
            <a:r>
              <a:rPr lang="tr-TR" b="1" dirty="0">
                <a:solidFill>
                  <a:srgbClr val="002060"/>
                </a:solidFill>
              </a:rPr>
              <a:t>Dişetlerine ilaveten daha derin dokuların da etkilediği hastalık (</a:t>
            </a:r>
            <a:r>
              <a:rPr lang="tr-TR" b="1" dirty="0" err="1" smtClean="0">
                <a:solidFill>
                  <a:srgbClr val="002060"/>
                </a:solidFill>
              </a:rPr>
              <a:t>Periodontitis</a:t>
            </a:r>
            <a:r>
              <a:rPr lang="tr-TR" b="1" dirty="0">
                <a:solidFill>
                  <a:srgbClr val="002060"/>
                </a:solidFill>
              </a:rPr>
              <a:t>) durumlarında yapılan cerrahi işlemlerinde dişeti kaldırılır bölge temizlenir ve kaybedilen dokuları </a:t>
            </a:r>
            <a:r>
              <a:rPr lang="tr-TR" b="1" dirty="0" err="1">
                <a:solidFill>
                  <a:srgbClr val="002060"/>
                </a:solidFill>
              </a:rPr>
              <a:t>tekrarkazanmak</a:t>
            </a:r>
            <a:r>
              <a:rPr lang="tr-TR" b="1" dirty="0">
                <a:solidFill>
                  <a:srgbClr val="002060"/>
                </a:solidFill>
              </a:rPr>
              <a:t> için </a:t>
            </a:r>
            <a:r>
              <a:rPr lang="tr-TR" b="1" dirty="0" err="1">
                <a:solidFill>
                  <a:srgbClr val="002060"/>
                </a:solidFill>
              </a:rPr>
              <a:t>biomateryallerden</a:t>
            </a:r>
            <a:r>
              <a:rPr lang="tr-TR" b="1" dirty="0">
                <a:solidFill>
                  <a:srgbClr val="002060"/>
                </a:solidFill>
              </a:rPr>
              <a:t> (kemik </a:t>
            </a:r>
            <a:r>
              <a:rPr lang="tr-TR" b="1" dirty="0" err="1">
                <a:solidFill>
                  <a:srgbClr val="002060"/>
                </a:solidFill>
              </a:rPr>
              <a:t>grefti</a:t>
            </a:r>
            <a:r>
              <a:rPr lang="tr-TR" b="1" dirty="0">
                <a:solidFill>
                  <a:srgbClr val="002060"/>
                </a:solidFill>
              </a:rPr>
              <a:t> </a:t>
            </a:r>
            <a:r>
              <a:rPr lang="tr-TR" b="1" dirty="0" err="1">
                <a:solidFill>
                  <a:srgbClr val="002060"/>
                </a:solidFill>
              </a:rPr>
              <a:t>membran</a:t>
            </a:r>
            <a:r>
              <a:rPr lang="tr-TR" b="1" dirty="0">
                <a:solidFill>
                  <a:srgbClr val="002060"/>
                </a:solidFill>
              </a:rPr>
              <a:t> Vb.) yararlanılır. Doku dikişler kullanılarak </a:t>
            </a:r>
            <a:r>
              <a:rPr lang="tr-TR" b="1" dirty="0" err="1">
                <a:solidFill>
                  <a:srgbClr val="002060"/>
                </a:solidFill>
              </a:rPr>
              <a:t>kapatılır.Bu</a:t>
            </a:r>
            <a:r>
              <a:rPr lang="tr-TR" b="1" dirty="0">
                <a:solidFill>
                  <a:srgbClr val="002060"/>
                </a:solidFill>
              </a:rPr>
              <a:t> hastalar 3-6 aylık kontrollerle takip edilir.</a:t>
            </a:r>
          </a:p>
        </p:txBody>
      </p:sp>
      <p:sp>
        <p:nvSpPr>
          <p:cNvPr id="4" name="Dikdörtgen 3"/>
          <p:cNvSpPr/>
          <p:nvPr/>
        </p:nvSpPr>
        <p:spPr>
          <a:xfrm>
            <a:off x="2771800" y="332656"/>
            <a:ext cx="3581622" cy="523220"/>
          </a:xfrm>
          <a:prstGeom prst="rect">
            <a:avLst/>
          </a:prstGeom>
        </p:spPr>
        <p:txBody>
          <a:bodyPr wrap="none">
            <a:spAutoFit/>
          </a:bodyPr>
          <a:lstStyle/>
          <a:p>
            <a:r>
              <a:rPr lang="tr-TR" sz="2800" b="1" dirty="0" err="1">
                <a:solidFill>
                  <a:srgbClr val="C00000"/>
                </a:solidFill>
              </a:rPr>
              <a:t>Periodontololoji</a:t>
            </a:r>
            <a:r>
              <a:rPr lang="tr-TR" sz="2800" b="1" dirty="0">
                <a:solidFill>
                  <a:srgbClr val="C00000"/>
                </a:solidFill>
              </a:rPr>
              <a:t> Kliniği</a:t>
            </a:r>
          </a:p>
        </p:txBody>
      </p:sp>
    </p:spTree>
    <p:extLst>
      <p:ext uri="{BB962C8B-B14F-4D97-AF65-F5344CB8AC3E}">
        <p14:creationId xmlns:p14="http://schemas.microsoft.com/office/powerpoint/2010/main" val="4107993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sp>
        <p:nvSpPr>
          <p:cNvPr id="3" name="Dikdörtgen 2"/>
          <p:cNvSpPr/>
          <p:nvPr/>
        </p:nvSpPr>
        <p:spPr>
          <a:xfrm>
            <a:off x="77222" y="908720"/>
            <a:ext cx="9036496" cy="5632311"/>
          </a:xfrm>
          <a:prstGeom prst="rect">
            <a:avLst/>
          </a:prstGeom>
        </p:spPr>
        <p:txBody>
          <a:bodyPr wrap="square">
            <a:spAutoFit/>
          </a:bodyPr>
          <a:lstStyle/>
          <a:p>
            <a:r>
              <a:rPr lang="tr-TR" b="1" dirty="0" err="1">
                <a:solidFill>
                  <a:srgbClr val="002060"/>
                </a:solidFill>
              </a:rPr>
              <a:t>Protetik</a:t>
            </a:r>
            <a:r>
              <a:rPr lang="tr-TR" b="1" dirty="0">
                <a:solidFill>
                  <a:srgbClr val="002060"/>
                </a:solidFill>
              </a:rPr>
              <a:t> diş tedavisi dişlerin şekil form bozuklukları ve eksikliklerinin tedavisini ağız fonksiyonlarının düzenlemesini ve tamamlanmasını sağlayan ayrıca hastanın görüntüsünün ve estetiğinin geliştirilmesinde etkili bir tedavi bilimidir.</a:t>
            </a:r>
          </a:p>
          <a:p>
            <a:r>
              <a:rPr lang="tr-TR" b="1" dirty="0" err="1">
                <a:solidFill>
                  <a:srgbClr val="002060"/>
                </a:solidFill>
              </a:rPr>
              <a:t>Protetik</a:t>
            </a:r>
            <a:r>
              <a:rPr lang="tr-TR" b="1" dirty="0">
                <a:solidFill>
                  <a:srgbClr val="002060"/>
                </a:solidFill>
              </a:rPr>
              <a:t> Diş Tedavisi Anabilim Dalımızda yüklenilen bu zor görevi yerine getirmek için deneyimli öğretim üyesi kadrosu ve eğitimli yardımcı personeli yoğun ve öz verili bir şekilde çalışmaktadır.</a:t>
            </a:r>
          </a:p>
          <a:p>
            <a:r>
              <a:rPr lang="tr-TR" b="1" dirty="0" err="1">
                <a:solidFill>
                  <a:srgbClr val="002060"/>
                </a:solidFill>
              </a:rPr>
              <a:t>Protetik</a:t>
            </a:r>
            <a:r>
              <a:rPr lang="tr-TR" b="1" dirty="0">
                <a:solidFill>
                  <a:srgbClr val="002060"/>
                </a:solidFill>
              </a:rPr>
              <a:t> Diş </a:t>
            </a:r>
            <a:r>
              <a:rPr lang="tr-TR" b="1" dirty="0" err="1">
                <a:solidFill>
                  <a:srgbClr val="002060"/>
                </a:solidFill>
              </a:rPr>
              <a:t>Tedavsi</a:t>
            </a:r>
            <a:r>
              <a:rPr lang="tr-TR" b="1" dirty="0">
                <a:solidFill>
                  <a:srgbClr val="002060"/>
                </a:solidFill>
              </a:rPr>
              <a:t> beş ana konuda eğitim ve hizmet vermektedir:</a:t>
            </a:r>
          </a:p>
          <a:p>
            <a:r>
              <a:rPr lang="tr-TR" b="1" dirty="0">
                <a:solidFill>
                  <a:srgbClr val="002060"/>
                </a:solidFill>
              </a:rPr>
              <a:t>Tam Protezler: Ağızdaki tüm dişlerin kaybedilmesi sonucunda hasta tarafından takıp çıkarılabilen protezlerdir. Halk arasında Tam damak olarak da isimlendirilirler.</a:t>
            </a:r>
          </a:p>
          <a:p>
            <a:r>
              <a:rPr lang="tr-TR" b="1" dirty="0">
                <a:solidFill>
                  <a:srgbClr val="002060"/>
                </a:solidFill>
              </a:rPr>
              <a:t>Hareketli Bölümlü Protezler: Kısmi diş eksikliğinde yani dişlerin bir kısmının kaybedilip bir kısmının ağızda olduğu durumlarda yine hasta tarafından takılıp çıkarılabilen kroşe (kanca) adı verilen metal parçaları ile dişe tutunmayı sağlayan protezlerdir.</a:t>
            </a:r>
          </a:p>
          <a:p>
            <a:r>
              <a:rPr lang="tr-TR" b="1" dirty="0">
                <a:solidFill>
                  <a:srgbClr val="002060"/>
                </a:solidFill>
              </a:rPr>
              <a:t>Sabit Protezler (Kuron-Köprü) : Dişsiz boşluğun her iki tarafındaki destek dişlerin belli oranlarda küçültülerek ve bu dişler üzerine yapıştırma yoluyla hazırlanan porselen ve/veya metalden yapılan </a:t>
            </a:r>
            <a:r>
              <a:rPr lang="tr-TR" b="1" dirty="0" err="1">
                <a:solidFill>
                  <a:srgbClr val="002060"/>
                </a:solidFill>
              </a:rPr>
              <a:t>protezlerdir.Hasta</a:t>
            </a:r>
            <a:r>
              <a:rPr lang="tr-TR" b="1" dirty="0">
                <a:solidFill>
                  <a:srgbClr val="002060"/>
                </a:solidFill>
              </a:rPr>
              <a:t> tarafından çıkarılamazlar.</a:t>
            </a:r>
          </a:p>
          <a:p>
            <a:r>
              <a:rPr lang="tr-TR" b="1" dirty="0">
                <a:solidFill>
                  <a:srgbClr val="002060"/>
                </a:solidFill>
              </a:rPr>
              <a:t>Çene yüz protezleri: Üst ve/veya alt çenede yüzde doğuştan veya yaşamın ileri dönemlerinde çeşitli nedenler sonucu kaybedilmiş bölgelerin yeniden kazanılmasını sağlayan protezlerdir.</a:t>
            </a:r>
          </a:p>
          <a:p>
            <a:r>
              <a:rPr lang="tr-TR" b="1" dirty="0" err="1">
                <a:solidFill>
                  <a:srgbClr val="002060"/>
                </a:solidFill>
              </a:rPr>
              <a:t>İmplant</a:t>
            </a:r>
            <a:r>
              <a:rPr lang="tr-TR" b="1" dirty="0">
                <a:solidFill>
                  <a:srgbClr val="002060"/>
                </a:solidFill>
              </a:rPr>
              <a:t> üstü protezler: Diş ya da dişlerin eksikliğinde diş kökü şeklinde titanyumdan hazırlanmış ve çene kemiğine küçük bir operasyon ile yerleştirilen suni diş köklerin üzerine yapılan </a:t>
            </a:r>
            <a:r>
              <a:rPr lang="tr-TR" b="1" dirty="0" err="1">
                <a:solidFill>
                  <a:srgbClr val="002060"/>
                </a:solidFill>
              </a:rPr>
              <a:t>hareketlive</a:t>
            </a:r>
            <a:r>
              <a:rPr lang="tr-TR" b="1" dirty="0">
                <a:solidFill>
                  <a:srgbClr val="002060"/>
                </a:solidFill>
              </a:rPr>
              <a:t>/veya sabit protezlerin yapımını içerir.</a:t>
            </a:r>
          </a:p>
        </p:txBody>
      </p:sp>
      <p:sp>
        <p:nvSpPr>
          <p:cNvPr id="4" name="Dikdörtgen 3"/>
          <p:cNvSpPr/>
          <p:nvPr/>
        </p:nvSpPr>
        <p:spPr>
          <a:xfrm>
            <a:off x="2915816" y="404664"/>
            <a:ext cx="3600088" cy="461665"/>
          </a:xfrm>
          <a:prstGeom prst="rect">
            <a:avLst/>
          </a:prstGeom>
        </p:spPr>
        <p:txBody>
          <a:bodyPr wrap="none">
            <a:spAutoFit/>
          </a:bodyPr>
          <a:lstStyle/>
          <a:p>
            <a:r>
              <a:rPr lang="tr-TR" sz="2400" b="1" dirty="0" err="1">
                <a:solidFill>
                  <a:srgbClr val="C00000"/>
                </a:solidFill>
              </a:rPr>
              <a:t>Protetik</a:t>
            </a:r>
            <a:r>
              <a:rPr lang="tr-TR" sz="2400" b="1" dirty="0">
                <a:solidFill>
                  <a:srgbClr val="C00000"/>
                </a:solidFill>
              </a:rPr>
              <a:t> Diş Tedavisi Kliniği</a:t>
            </a:r>
          </a:p>
        </p:txBody>
      </p:sp>
    </p:spTree>
    <p:extLst>
      <p:ext uri="{BB962C8B-B14F-4D97-AF65-F5344CB8AC3E}">
        <p14:creationId xmlns:p14="http://schemas.microsoft.com/office/powerpoint/2010/main" val="1647435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sp>
        <p:nvSpPr>
          <p:cNvPr id="3" name="Dikdörtgen 2"/>
          <p:cNvSpPr/>
          <p:nvPr/>
        </p:nvSpPr>
        <p:spPr>
          <a:xfrm>
            <a:off x="683568" y="2276872"/>
            <a:ext cx="7632848" cy="2957861"/>
          </a:xfrm>
          <a:prstGeom prst="rect">
            <a:avLst/>
          </a:prstGeom>
        </p:spPr>
        <p:txBody>
          <a:bodyPr wrap="square">
            <a:spAutoFit/>
          </a:bodyPr>
          <a:lstStyle/>
          <a:p>
            <a:pPr>
              <a:lnSpc>
                <a:spcPct val="150000"/>
              </a:lnSpc>
            </a:pPr>
            <a:r>
              <a:rPr lang="tr-TR" b="1" dirty="0">
                <a:solidFill>
                  <a:srgbClr val="002060"/>
                </a:solidFill>
              </a:rPr>
              <a:t>Dişin iç kısmında sinir ve kan damarları içeren canlı ‘</a:t>
            </a:r>
            <a:r>
              <a:rPr lang="tr-TR" b="1" dirty="0" err="1">
                <a:solidFill>
                  <a:srgbClr val="002060"/>
                </a:solidFill>
              </a:rPr>
              <a:t>pulpa</a:t>
            </a:r>
            <a:r>
              <a:rPr lang="tr-TR" b="1" dirty="0">
                <a:solidFill>
                  <a:srgbClr val="002060"/>
                </a:solidFill>
              </a:rPr>
              <a:t>’ dokusu çeşitli nedenlerle (çürük travma dişeti hastalığı vb.) zarar görebilir. Dolaşımı bozulmuş bu </a:t>
            </a:r>
            <a:r>
              <a:rPr lang="tr-TR" b="1" dirty="0" err="1">
                <a:solidFill>
                  <a:srgbClr val="002060"/>
                </a:solidFill>
              </a:rPr>
              <a:t>enfekte</a:t>
            </a:r>
            <a:r>
              <a:rPr lang="tr-TR" b="1" dirty="0">
                <a:solidFill>
                  <a:srgbClr val="002060"/>
                </a:solidFill>
              </a:rPr>
              <a:t> dokunun uzaklaştırılıp diş içinde </a:t>
            </a:r>
            <a:r>
              <a:rPr lang="tr-TR" b="1" dirty="0" err="1">
                <a:solidFill>
                  <a:srgbClr val="002060"/>
                </a:solidFill>
              </a:rPr>
              <a:t>pulpa</a:t>
            </a:r>
            <a:r>
              <a:rPr lang="tr-TR" b="1" dirty="0">
                <a:solidFill>
                  <a:srgbClr val="002060"/>
                </a:solidFill>
              </a:rPr>
              <a:t> ve sinirleri barındıran kök kanalı boşluğunun temizlenerek dezenfekte edildikten sonra doku uyumlu maddelerle doldurulması işlemine ‘kanal tedavisi’ denir. </a:t>
            </a:r>
            <a:r>
              <a:rPr lang="tr-TR" b="1" dirty="0" err="1">
                <a:solidFill>
                  <a:srgbClr val="002060"/>
                </a:solidFill>
              </a:rPr>
              <a:t>Endodontik</a:t>
            </a:r>
            <a:r>
              <a:rPr lang="tr-TR" b="1" dirty="0">
                <a:solidFill>
                  <a:srgbClr val="002060"/>
                </a:solidFill>
              </a:rPr>
              <a:t> tedaviyle dişin estetik ve fonksiyon yönünden ağız içindeki işlevini sürdürmesi amaçlanır.</a:t>
            </a:r>
          </a:p>
        </p:txBody>
      </p:sp>
      <p:sp>
        <p:nvSpPr>
          <p:cNvPr id="4" name="Dikdörtgen 3"/>
          <p:cNvSpPr/>
          <p:nvPr/>
        </p:nvSpPr>
        <p:spPr>
          <a:xfrm>
            <a:off x="2915816" y="692696"/>
            <a:ext cx="2717282" cy="523220"/>
          </a:xfrm>
          <a:prstGeom prst="rect">
            <a:avLst/>
          </a:prstGeom>
        </p:spPr>
        <p:txBody>
          <a:bodyPr wrap="none">
            <a:spAutoFit/>
          </a:bodyPr>
          <a:lstStyle/>
          <a:p>
            <a:r>
              <a:rPr lang="tr-TR" sz="2800" b="1" dirty="0" err="1">
                <a:solidFill>
                  <a:srgbClr val="C00000"/>
                </a:solidFill>
              </a:rPr>
              <a:t>Endodonti</a:t>
            </a:r>
            <a:r>
              <a:rPr lang="tr-TR" sz="2800" b="1" dirty="0">
                <a:solidFill>
                  <a:srgbClr val="C00000"/>
                </a:solidFill>
              </a:rPr>
              <a:t> Kliniği</a:t>
            </a:r>
          </a:p>
        </p:txBody>
      </p:sp>
    </p:spTree>
    <p:extLst>
      <p:ext uri="{BB962C8B-B14F-4D97-AF65-F5344CB8AC3E}">
        <p14:creationId xmlns:p14="http://schemas.microsoft.com/office/powerpoint/2010/main" val="307553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sp>
        <p:nvSpPr>
          <p:cNvPr id="3" name="Dikdörtgen 2"/>
          <p:cNvSpPr/>
          <p:nvPr/>
        </p:nvSpPr>
        <p:spPr>
          <a:xfrm>
            <a:off x="395536" y="1268760"/>
            <a:ext cx="8424936" cy="5035353"/>
          </a:xfrm>
          <a:prstGeom prst="rect">
            <a:avLst/>
          </a:prstGeom>
        </p:spPr>
        <p:txBody>
          <a:bodyPr wrap="square">
            <a:spAutoFit/>
          </a:bodyPr>
          <a:lstStyle/>
          <a:p>
            <a:pPr>
              <a:lnSpc>
                <a:spcPct val="150000"/>
              </a:lnSpc>
            </a:pPr>
            <a:r>
              <a:rPr lang="tr-TR" b="1" dirty="0" err="1">
                <a:solidFill>
                  <a:srgbClr val="002060"/>
                </a:solidFill>
              </a:rPr>
              <a:t>Restoratif</a:t>
            </a:r>
            <a:r>
              <a:rPr lang="tr-TR" b="1" dirty="0">
                <a:solidFill>
                  <a:srgbClr val="002060"/>
                </a:solidFill>
              </a:rPr>
              <a:t> Diş Tedavisi Anabilim dalında sadece diş yapılarının gelişimsel ve kazanılmış hastalıkları nedeniyle görülebilen form bozukluklarını düzeltmek restore etmek dişin fonksiyon ve estetiği yeniden kazandırılır. Fakat daha da önemlisi koruyucu diş hekimliği prensiplerini uygulama ve yaygınlaştırma sorumluluğunu üstlenir. Anabilim Dalı Kliniğimizde erişkinlerde çeşitli nedenlerle (çürük aşınma renklenmeler yapısal kayıplar </a:t>
            </a:r>
            <a:r>
              <a:rPr lang="tr-TR" b="1" dirty="0" err="1">
                <a:solidFill>
                  <a:srgbClr val="002060"/>
                </a:solidFill>
              </a:rPr>
              <a:t>v.b</a:t>
            </a:r>
            <a:r>
              <a:rPr lang="tr-TR" b="1" dirty="0">
                <a:solidFill>
                  <a:srgbClr val="002060"/>
                </a:solidFill>
              </a:rPr>
              <a:t>.) diş sert dokularında oluşabilen bozuklukların teşhis ve tedavileri güncel bilgi ve teknolojileri kullanarak yapılmaktadır.</a:t>
            </a:r>
          </a:p>
          <a:p>
            <a:pPr>
              <a:lnSpc>
                <a:spcPct val="150000"/>
              </a:lnSpc>
            </a:pPr>
            <a:r>
              <a:rPr lang="tr-TR" b="1" dirty="0">
                <a:solidFill>
                  <a:srgbClr val="002060"/>
                </a:solidFill>
              </a:rPr>
              <a:t>Ayrıca Estetik diş hekimliğindeki güncel bilgi ve beceriler de (beyazlatma </a:t>
            </a:r>
            <a:r>
              <a:rPr lang="tr-TR" b="1" dirty="0" err="1">
                <a:solidFill>
                  <a:srgbClr val="002060"/>
                </a:solidFill>
              </a:rPr>
              <a:t>kompozit</a:t>
            </a:r>
            <a:r>
              <a:rPr lang="tr-TR" b="1" dirty="0">
                <a:solidFill>
                  <a:srgbClr val="002060"/>
                </a:solidFill>
              </a:rPr>
              <a:t>-porselen </a:t>
            </a:r>
            <a:r>
              <a:rPr lang="tr-TR" b="1" dirty="0" err="1">
                <a:solidFill>
                  <a:srgbClr val="002060"/>
                </a:solidFill>
              </a:rPr>
              <a:t>venerler</a:t>
            </a:r>
            <a:r>
              <a:rPr lang="tr-TR" b="1" dirty="0">
                <a:solidFill>
                  <a:srgbClr val="002060"/>
                </a:solidFill>
              </a:rPr>
              <a:t> </a:t>
            </a:r>
            <a:r>
              <a:rPr lang="tr-TR" b="1" dirty="0" err="1">
                <a:solidFill>
                  <a:srgbClr val="002060"/>
                </a:solidFill>
              </a:rPr>
              <a:t>inley-onley</a:t>
            </a:r>
            <a:r>
              <a:rPr lang="tr-TR" b="1" dirty="0">
                <a:solidFill>
                  <a:srgbClr val="002060"/>
                </a:solidFill>
              </a:rPr>
              <a:t> yapımı) tedavi prosedürleri arasında yer almaktadır. Estetik değeri olduğu kadar genel sağlık üzerinde de etkisi olan diş sağlığı konusunda toplumun bilinçlendirilmesi yönlendirilmesi gerekli tedavilerin uygulanması ve böylece toplumun yaşam kalitesinin artırılması temel amacımızdır.</a:t>
            </a:r>
          </a:p>
        </p:txBody>
      </p:sp>
      <p:sp>
        <p:nvSpPr>
          <p:cNvPr id="4" name="Dikdörtgen 3"/>
          <p:cNvSpPr/>
          <p:nvPr/>
        </p:nvSpPr>
        <p:spPr>
          <a:xfrm>
            <a:off x="2411760" y="476672"/>
            <a:ext cx="4433393" cy="523220"/>
          </a:xfrm>
          <a:prstGeom prst="rect">
            <a:avLst/>
          </a:prstGeom>
        </p:spPr>
        <p:txBody>
          <a:bodyPr wrap="none">
            <a:spAutoFit/>
          </a:bodyPr>
          <a:lstStyle/>
          <a:p>
            <a:r>
              <a:rPr lang="tr-TR" sz="2800" b="1" dirty="0" err="1">
                <a:solidFill>
                  <a:srgbClr val="C00000"/>
                </a:solidFill>
              </a:rPr>
              <a:t>Restoratif</a:t>
            </a:r>
            <a:r>
              <a:rPr lang="tr-TR" sz="2800" b="1" dirty="0">
                <a:solidFill>
                  <a:srgbClr val="C00000"/>
                </a:solidFill>
              </a:rPr>
              <a:t> Diş Tedavisi Kliniği</a:t>
            </a:r>
          </a:p>
        </p:txBody>
      </p:sp>
    </p:spTree>
    <p:extLst>
      <p:ext uri="{BB962C8B-B14F-4D97-AF65-F5344CB8AC3E}">
        <p14:creationId xmlns:p14="http://schemas.microsoft.com/office/powerpoint/2010/main" val="1941281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sp>
        <p:nvSpPr>
          <p:cNvPr id="3" name="Dikdörtgen 2"/>
          <p:cNvSpPr/>
          <p:nvPr/>
        </p:nvSpPr>
        <p:spPr>
          <a:xfrm>
            <a:off x="755576" y="1124744"/>
            <a:ext cx="8064896" cy="4524315"/>
          </a:xfrm>
          <a:prstGeom prst="rect">
            <a:avLst/>
          </a:prstGeom>
        </p:spPr>
        <p:txBody>
          <a:bodyPr wrap="square">
            <a:spAutoFit/>
          </a:bodyPr>
          <a:lstStyle/>
          <a:p>
            <a:r>
              <a:rPr lang="tr-TR" b="1" dirty="0">
                <a:solidFill>
                  <a:srgbClr val="002060"/>
                </a:solidFill>
              </a:rPr>
              <a:t>Pedodonti (</a:t>
            </a:r>
            <a:r>
              <a:rPr lang="tr-TR" b="1" dirty="0" err="1">
                <a:solidFill>
                  <a:srgbClr val="002060"/>
                </a:solidFill>
              </a:rPr>
              <a:t>Çocuk</a:t>
            </a:r>
            <a:r>
              <a:rPr lang="tr-TR" b="1" dirty="0">
                <a:solidFill>
                  <a:srgbClr val="002060"/>
                </a:solidFill>
              </a:rPr>
              <a:t> Diş Hekimliği) 0-13 yaş aralığı </a:t>
            </a:r>
            <a:r>
              <a:rPr lang="tr-TR" b="1" dirty="0" err="1">
                <a:solidFill>
                  <a:srgbClr val="002060"/>
                </a:solidFill>
              </a:rPr>
              <a:t>çocukların</a:t>
            </a:r>
            <a:r>
              <a:rPr lang="tr-TR" b="1" dirty="0">
                <a:solidFill>
                  <a:srgbClr val="002060"/>
                </a:solidFill>
              </a:rPr>
              <a:t> </a:t>
            </a:r>
            <a:r>
              <a:rPr lang="tr-TR" b="1" dirty="0" err="1">
                <a:solidFill>
                  <a:srgbClr val="002060"/>
                </a:solidFill>
              </a:rPr>
              <a:t>süt</a:t>
            </a:r>
            <a:r>
              <a:rPr lang="tr-TR" b="1" dirty="0">
                <a:solidFill>
                  <a:srgbClr val="002060"/>
                </a:solidFill>
              </a:rPr>
              <a:t> ve daimi dişlerinin sağlıklı olarak korunmasını </a:t>
            </a:r>
            <a:r>
              <a:rPr lang="tr-TR" b="1" dirty="0" err="1">
                <a:solidFill>
                  <a:srgbClr val="002060"/>
                </a:solidFill>
              </a:rPr>
              <a:t>çürük</a:t>
            </a:r>
            <a:r>
              <a:rPr lang="tr-TR" b="1" dirty="0">
                <a:solidFill>
                  <a:srgbClr val="002060"/>
                </a:solidFill>
              </a:rPr>
              <a:t> travma kalıtımsal ve benzeri etkenlerin bu dişlerde oluşturduğu sorunların giderilmesini </a:t>
            </a:r>
            <a:r>
              <a:rPr lang="tr-TR" b="1" dirty="0" err="1">
                <a:solidFill>
                  <a:srgbClr val="002060"/>
                </a:solidFill>
              </a:rPr>
              <a:t>amaçlayan</a:t>
            </a:r>
            <a:r>
              <a:rPr lang="tr-TR" b="1" dirty="0">
                <a:solidFill>
                  <a:srgbClr val="002060"/>
                </a:solidFill>
              </a:rPr>
              <a:t> bir anabilim dalıdır.</a:t>
            </a:r>
          </a:p>
          <a:p>
            <a:r>
              <a:rPr lang="tr-TR" b="1" dirty="0" err="1">
                <a:solidFill>
                  <a:srgbClr val="002060"/>
                </a:solidFill>
              </a:rPr>
              <a:t>Pedodontisler</a:t>
            </a:r>
            <a:r>
              <a:rPr lang="tr-TR" b="1" dirty="0">
                <a:solidFill>
                  <a:srgbClr val="002060"/>
                </a:solidFill>
              </a:rPr>
              <a:t> bu dönemde bebek </a:t>
            </a:r>
            <a:r>
              <a:rPr lang="tr-TR" b="1" dirty="0" err="1">
                <a:solidFill>
                  <a:srgbClr val="002060"/>
                </a:solidFill>
              </a:rPr>
              <a:t>çoçuk</a:t>
            </a:r>
            <a:r>
              <a:rPr lang="tr-TR" b="1" dirty="0">
                <a:solidFill>
                  <a:srgbClr val="002060"/>
                </a:solidFill>
              </a:rPr>
              <a:t> ve gençlerin ağız diş sağlığı gereksinimlerine göre önleyici ve tedavi edici her türlü tedavi ve koruyucu uygulamaları gerçekleştirmektedirler.</a:t>
            </a:r>
          </a:p>
          <a:p>
            <a:r>
              <a:rPr lang="tr-TR" b="1" dirty="0">
                <a:solidFill>
                  <a:srgbClr val="002060"/>
                </a:solidFill>
              </a:rPr>
              <a:t>Ağız-Diş Bakımı ve Beslenme Önerileri</a:t>
            </a:r>
          </a:p>
          <a:p>
            <a:r>
              <a:rPr lang="tr-TR" b="1" dirty="0">
                <a:solidFill>
                  <a:srgbClr val="002060"/>
                </a:solidFill>
              </a:rPr>
              <a:t>Çocuk Protezleri</a:t>
            </a:r>
          </a:p>
          <a:p>
            <a:r>
              <a:rPr lang="tr-TR" b="1" dirty="0">
                <a:solidFill>
                  <a:srgbClr val="002060"/>
                </a:solidFill>
              </a:rPr>
              <a:t>Diş Çürüğünden Koruyucu ve Önleyici Uygulamalar; </a:t>
            </a:r>
            <a:r>
              <a:rPr lang="tr-TR" b="1" dirty="0" err="1">
                <a:solidFill>
                  <a:srgbClr val="002060"/>
                </a:solidFill>
              </a:rPr>
              <a:t>Fluorid</a:t>
            </a:r>
            <a:r>
              <a:rPr lang="tr-TR" b="1" dirty="0">
                <a:solidFill>
                  <a:srgbClr val="002060"/>
                </a:solidFill>
              </a:rPr>
              <a:t> Jeli </a:t>
            </a:r>
            <a:r>
              <a:rPr lang="tr-TR" b="1" dirty="0" err="1">
                <a:solidFill>
                  <a:srgbClr val="002060"/>
                </a:solidFill>
              </a:rPr>
              <a:t>Fluorid</a:t>
            </a:r>
            <a:r>
              <a:rPr lang="tr-TR" b="1" dirty="0">
                <a:solidFill>
                  <a:srgbClr val="002060"/>
                </a:solidFill>
              </a:rPr>
              <a:t> Verniği </a:t>
            </a:r>
            <a:r>
              <a:rPr lang="tr-TR" b="1" dirty="0" err="1">
                <a:solidFill>
                  <a:srgbClr val="002060"/>
                </a:solidFill>
              </a:rPr>
              <a:t>Fissür</a:t>
            </a:r>
            <a:r>
              <a:rPr lang="tr-TR" b="1" dirty="0">
                <a:solidFill>
                  <a:srgbClr val="002060"/>
                </a:solidFill>
              </a:rPr>
              <a:t> Örtücü</a:t>
            </a:r>
          </a:p>
          <a:p>
            <a:r>
              <a:rPr lang="tr-TR" b="1" dirty="0">
                <a:solidFill>
                  <a:srgbClr val="002060"/>
                </a:solidFill>
              </a:rPr>
              <a:t>Diş Travmalarının Tedavisi</a:t>
            </a:r>
          </a:p>
          <a:p>
            <a:r>
              <a:rPr lang="tr-TR" b="1" dirty="0" err="1">
                <a:solidFill>
                  <a:srgbClr val="002060"/>
                </a:solidFill>
              </a:rPr>
              <a:t>Endodontik</a:t>
            </a:r>
            <a:r>
              <a:rPr lang="tr-TR" b="1" dirty="0">
                <a:solidFill>
                  <a:srgbClr val="002060"/>
                </a:solidFill>
              </a:rPr>
              <a:t> Tedaviler (Kanal Tedavileri Ampütasyonlar)</a:t>
            </a:r>
          </a:p>
          <a:p>
            <a:r>
              <a:rPr lang="tr-TR" b="1" dirty="0">
                <a:solidFill>
                  <a:srgbClr val="002060"/>
                </a:solidFill>
              </a:rPr>
              <a:t>Kötü Ağız Alışkanlıklarını (Parmak Emme Tırnak Yeme Dudak Isırma vb.) Durdurmaya Yönelik Tedaviler</a:t>
            </a:r>
          </a:p>
          <a:p>
            <a:r>
              <a:rPr lang="tr-TR" b="1" dirty="0">
                <a:solidFill>
                  <a:srgbClr val="002060"/>
                </a:solidFill>
              </a:rPr>
              <a:t>Süt ve Genç Sürekli Dişlerde </a:t>
            </a:r>
            <a:r>
              <a:rPr lang="tr-TR" b="1" dirty="0" err="1">
                <a:solidFill>
                  <a:srgbClr val="002060"/>
                </a:solidFill>
              </a:rPr>
              <a:t>Restoratif</a:t>
            </a:r>
            <a:r>
              <a:rPr lang="tr-TR" b="1" dirty="0">
                <a:solidFill>
                  <a:srgbClr val="002060"/>
                </a:solidFill>
              </a:rPr>
              <a:t> Tedaviler (Dolgular)</a:t>
            </a:r>
          </a:p>
          <a:p>
            <a:r>
              <a:rPr lang="tr-TR" b="1" dirty="0">
                <a:solidFill>
                  <a:srgbClr val="002060"/>
                </a:solidFill>
              </a:rPr>
              <a:t>Yer Tutucular</a:t>
            </a:r>
          </a:p>
        </p:txBody>
      </p:sp>
      <p:sp>
        <p:nvSpPr>
          <p:cNvPr id="4" name="Dikdörtgen 3"/>
          <p:cNvSpPr/>
          <p:nvPr/>
        </p:nvSpPr>
        <p:spPr>
          <a:xfrm>
            <a:off x="3275856" y="548680"/>
            <a:ext cx="2716321" cy="523220"/>
          </a:xfrm>
          <a:prstGeom prst="rect">
            <a:avLst/>
          </a:prstGeom>
        </p:spPr>
        <p:txBody>
          <a:bodyPr wrap="none">
            <a:spAutoFit/>
          </a:bodyPr>
          <a:lstStyle/>
          <a:p>
            <a:r>
              <a:rPr lang="tr-TR" sz="2800" b="1" dirty="0">
                <a:solidFill>
                  <a:srgbClr val="C00000"/>
                </a:solidFill>
              </a:rPr>
              <a:t>Pedodonti Kliniği</a:t>
            </a:r>
          </a:p>
        </p:txBody>
      </p:sp>
    </p:spTree>
    <p:extLst>
      <p:ext uri="{BB962C8B-B14F-4D97-AF65-F5344CB8AC3E}">
        <p14:creationId xmlns:p14="http://schemas.microsoft.com/office/powerpoint/2010/main" val="959480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733256"/>
            <a:ext cx="9144000" cy="1124744"/>
          </a:xfrm>
          <a:prstGeom prst="rect">
            <a:avLst/>
          </a:prstGeom>
          <a:noFill/>
          <a:ln w="9525">
            <a:noFill/>
            <a:miter lim="800000"/>
            <a:headEnd/>
            <a:tailEnd/>
          </a:ln>
        </p:spPr>
      </p:pic>
      <p:sp>
        <p:nvSpPr>
          <p:cNvPr id="3" name="Dikdörtgen 2"/>
          <p:cNvSpPr/>
          <p:nvPr/>
        </p:nvSpPr>
        <p:spPr>
          <a:xfrm>
            <a:off x="323528" y="1772816"/>
            <a:ext cx="8496944" cy="3970318"/>
          </a:xfrm>
          <a:prstGeom prst="rect">
            <a:avLst/>
          </a:prstGeom>
        </p:spPr>
        <p:txBody>
          <a:bodyPr wrap="square">
            <a:spAutoFit/>
          </a:bodyPr>
          <a:lstStyle/>
          <a:p>
            <a:r>
              <a:rPr lang="tr-TR" b="1" dirty="0">
                <a:solidFill>
                  <a:srgbClr val="002060"/>
                </a:solidFill>
              </a:rPr>
              <a:t>Dişler ve çenelerin estetik ve fonksiyonunu ideale ulaştırarak bireyin yaşam kalitesini yükseltmesini amaçlayan bilim dalıdır.</a:t>
            </a:r>
          </a:p>
          <a:p>
            <a:r>
              <a:rPr lang="tr-TR" b="1" dirty="0">
                <a:solidFill>
                  <a:srgbClr val="002060"/>
                </a:solidFill>
              </a:rPr>
              <a:t>Çene kemiklerindeki sorunların çözümü yani alt çenenin önde konumlanması veya üst çenenin büyük olması gibi sorunları ortodontistler erken yaşta müdahale ederek daha küçük yaşta çözebilmektedirler.</a:t>
            </a:r>
            <a:br>
              <a:rPr lang="tr-TR" b="1" dirty="0">
                <a:solidFill>
                  <a:srgbClr val="002060"/>
                </a:solidFill>
              </a:rPr>
            </a:br>
            <a:r>
              <a:rPr lang="tr-TR" b="1" dirty="0">
                <a:solidFill>
                  <a:srgbClr val="002060"/>
                </a:solidFill>
              </a:rPr>
              <a:t>Dişlerde çapraşıklık kapanış bozukluğu veya asimetrik görünüm gibi bozukluklar olduğunda ise her yaşta bu tedavileri yapmak mümkündür. </a:t>
            </a:r>
            <a:r>
              <a:rPr lang="tr-TR" b="1" dirty="0" err="1">
                <a:solidFill>
                  <a:srgbClr val="002060"/>
                </a:solidFill>
              </a:rPr>
              <a:t>Ortodontik</a:t>
            </a:r>
            <a:r>
              <a:rPr lang="tr-TR" b="1" dirty="0">
                <a:solidFill>
                  <a:srgbClr val="002060"/>
                </a:solidFill>
              </a:rPr>
              <a:t> tedavi yöntemlerinde son yıllarda önemli yenilikler olmuştur Şeffaf teller ve porselen braketler sayesinde neredeyse tel takıldığı hiç belli olmadan </a:t>
            </a:r>
            <a:r>
              <a:rPr lang="tr-TR" b="1" dirty="0" err="1">
                <a:solidFill>
                  <a:srgbClr val="002060"/>
                </a:solidFill>
              </a:rPr>
              <a:t>ortodontik</a:t>
            </a:r>
            <a:r>
              <a:rPr lang="tr-TR" b="1" dirty="0">
                <a:solidFill>
                  <a:srgbClr val="002060"/>
                </a:solidFill>
              </a:rPr>
              <a:t> tedavi uygulamak </a:t>
            </a:r>
            <a:r>
              <a:rPr lang="tr-TR" b="1" dirty="0" err="1">
                <a:solidFill>
                  <a:srgbClr val="002060"/>
                </a:solidFill>
              </a:rPr>
              <a:t>mümkündür.Dudak</a:t>
            </a:r>
            <a:r>
              <a:rPr lang="tr-TR" b="1" dirty="0">
                <a:solidFill>
                  <a:srgbClr val="002060"/>
                </a:solidFill>
              </a:rPr>
              <a:t>-Damak Yarığı ve </a:t>
            </a:r>
            <a:r>
              <a:rPr lang="tr-TR" b="1" dirty="0" err="1">
                <a:solidFill>
                  <a:srgbClr val="002060"/>
                </a:solidFill>
              </a:rPr>
              <a:t>Yenidoğan</a:t>
            </a:r>
            <a:r>
              <a:rPr lang="tr-TR" b="1" dirty="0">
                <a:solidFill>
                  <a:srgbClr val="002060"/>
                </a:solidFill>
              </a:rPr>
              <a:t> Tedavileri</a:t>
            </a:r>
          </a:p>
          <a:p>
            <a:r>
              <a:rPr lang="tr-TR" b="1" dirty="0">
                <a:solidFill>
                  <a:srgbClr val="002060"/>
                </a:solidFill>
              </a:rPr>
              <a:t>Hareketli </a:t>
            </a:r>
            <a:r>
              <a:rPr lang="tr-TR" b="1" dirty="0" err="1">
                <a:solidFill>
                  <a:srgbClr val="002060"/>
                </a:solidFill>
              </a:rPr>
              <a:t>Ortodontik</a:t>
            </a:r>
            <a:r>
              <a:rPr lang="tr-TR" b="1" dirty="0">
                <a:solidFill>
                  <a:srgbClr val="002060"/>
                </a:solidFill>
              </a:rPr>
              <a:t> Tedavi</a:t>
            </a:r>
          </a:p>
          <a:p>
            <a:r>
              <a:rPr lang="tr-TR" b="1" dirty="0" err="1">
                <a:solidFill>
                  <a:srgbClr val="002060"/>
                </a:solidFill>
              </a:rPr>
              <a:t>Lingual</a:t>
            </a:r>
            <a:r>
              <a:rPr lang="tr-TR" b="1" dirty="0">
                <a:solidFill>
                  <a:srgbClr val="002060"/>
                </a:solidFill>
              </a:rPr>
              <a:t> </a:t>
            </a:r>
            <a:r>
              <a:rPr lang="tr-TR" b="1" dirty="0" err="1">
                <a:solidFill>
                  <a:srgbClr val="002060"/>
                </a:solidFill>
              </a:rPr>
              <a:t>Ortodontik</a:t>
            </a:r>
            <a:r>
              <a:rPr lang="tr-TR" b="1" dirty="0">
                <a:solidFill>
                  <a:srgbClr val="002060"/>
                </a:solidFill>
              </a:rPr>
              <a:t> Tedavi</a:t>
            </a:r>
          </a:p>
          <a:p>
            <a:r>
              <a:rPr lang="tr-TR" b="1" dirty="0" err="1">
                <a:solidFill>
                  <a:srgbClr val="002060"/>
                </a:solidFill>
              </a:rPr>
              <a:t>Ortognatik</a:t>
            </a:r>
            <a:r>
              <a:rPr lang="tr-TR" b="1" dirty="0">
                <a:solidFill>
                  <a:srgbClr val="002060"/>
                </a:solidFill>
              </a:rPr>
              <a:t> Cerrahi Hazırlığı</a:t>
            </a:r>
          </a:p>
          <a:p>
            <a:r>
              <a:rPr lang="tr-TR" b="1" dirty="0">
                <a:solidFill>
                  <a:srgbClr val="002060"/>
                </a:solidFill>
              </a:rPr>
              <a:t>Sabit </a:t>
            </a:r>
            <a:r>
              <a:rPr lang="tr-TR" b="1" dirty="0" err="1">
                <a:solidFill>
                  <a:srgbClr val="002060"/>
                </a:solidFill>
              </a:rPr>
              <a:t>Ortodontik</a:t>
            </a:r>
            <a:r>
              <a:rPr lang="tr-TR" b="1" dirty="0">
                <a:solidFill>
                  <a:srgbClr val="002060"/>
                </a:solidFill>
              </a:rPr>
              <a:t> Tedavi (Kapaklı Braketler)</a:t>
            </a:r>
          </a:p>
        </p:txBody>
      </p:sp>
      <p:sp>
        <p:nvSpPr>
          <p:cNvPr id="4" name="Dikdörtgen 3"/>
          <p:cNvSpPr/>
          <p:nvPr/>
        </p:nvSpPr>
        <p:spPr>
          <a:xfrm>
            <a:off x="3275856" y="692696"/>
            <a:ext cx="2649636" cy="523220"/>
          </a:xfrm>
          <a:prstGeom prst="rect">
            <a:avLst/>
          </a:prstGeom>
        </p:spPr>
        <p:txBody>
          <a:bodyPr wrap="none">
            <a:spAutoFit/>
          </a:bodyPr>
          <a:lstStyle/>
          <a:p>
            <a:r>
              <a:rPr lang="tr-TR" sz="2800" b="1" dirty="0">
                <a:solidFill>
                  <a:srgbClr val="C00000"/>
                </a:solidFill>
              </a:rPr>
              <a:t>Ortodonti Kliniği</a:t>
            </a:r>
          </a:p>
        </p:txBody>
      </p:sp>
    </p:spTree>
    <p:extLst>
      <p:ext uri="{BB962C8B-B14F-4D97-AF65-F5344CB8AC3E}">
        <p14:creationId xmlns:p14="http://schemas.microsoft.com/office/powerpoint/2010/main" val="2544967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pic>
        <p:nvPicPr>
          <p:cNvPr id="3" name="Picture 4" descr="sunu"/>
          <p:cNvPicPr>
            <a:picLocks noChangeAspect="1" noChangeArrowheads="1"/>
          </p:cNvPicPr>
          <p:nvPr/>
        </p:nvPicPr>
        <p:blipFill>
          <a:blip r:embed="rId3"/>
          <a:srcRect/>
          <a:stretch>
            <a:fillRect/>
          </a:stretch>
        </p:blipFill>
        <p:spPr bwMode="auto">
          <a:xfrm>
            <a:off x="0" y="5733256"/>
            <a:ext cx="9144000" cy="1124744"/>
          </a:xfrm>
          <a:prstGeom prst="rect">
            <a:avLst/>
          </a:prstGeom>
          <a:noFill/>
          <a:ln w="9525">
            <a:noFill/>
            <a:miter lim="800000"/>
            <a:headEnd/>
            <a:tailEnd/>
          </a:ln>
        </p:spPr>
      </p:pic>
    </p:spTree>
    <p:extLst>
      <p:ext uri="{BB962C8B-B14F-4D97-AF65-F5344CB8AC3E}">
        <p14:creationId xmlns:p14="http://schemas.microsoft.com/office/powerpoint/2010/main" val="37493038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931895131"/>
              </p:ext>
            </p:extLst>
          </p:nvPr>
        </p:nvGraphicFramePr>
        <p:xfrm>
          <a:off x="1259632" y="329507"/>
          <a:ext cx="6768752" cy="6524629"/>
        </p:xfrm>
        <a:graphic>
          <a:graphicData uri="http://schemas.openxmlformats.org/drawingml/2006/table">
            <a:tbl>
              <a:tblPr/>
              <a:tblGrid>
                <a:gridCol w="2658137"/>
                <a:gridCol w="4110615"/>
              </a:tblGrid>
              <a:tr h="362818">
                <a:tc>
                  <a:txBody>
                    <a:bodyPr/>
                    <a:lstStyle/>
                    <a:p>
                      <a:pPr algn="r">
                        <a:lnSpc>
                          <a:spcPct val="115000"/>
                        </a:lnSpc>
                        <a:spcAft>
                          <a:spcPts val="0"/>
                        </a:spcAft>
                      </a:pPr>
                      <a:r>
                        <a:rPr lang="tr-TR" sz="1000" b="1" dirty="0">
                          <a:effectLst/>
                          <a:latin typeface="Times New Roman"/>
                          <a:ea typeface="Calibri"/>
                          <a:cs typeface="Times New Roman"/>
                        </a:rPr>
                        <a:t>16-22 EYLÜL 2019</a:t>
                      </a:r>
                      <a:endParaRPr lang="tr-TR" sz="1000" dirty="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l">
                        <a:lnSpc>
                          <a:spcPct val="115000"/>
                        </a:lnSpc>
                        <a:spcAft>
                          <a:spcPts val="0"/>
                        </a:spcAft>
                      </a:pPr>
                      <a:r>
                        <a:rPr lang="tr-TR" sz="1000" b="1" dirty="0">
                          <a:effectLst/>
                          <a:latin typeface="Times New Roman"/>
                          <a:ea typeface="Calibri"/>
                          <a:cs typeface="Times New Roman"/>
                        </a:rPr>
                        <a:t>KATKI PAYLARI 1.TAKSİDİNİN ÖDENMESİ VE DERS KAYDI </a:t>
                      </a:r>
                      <a:endParaRPr lang="tr-TR" sz="1000" dirty="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306531">
                <a:tc>
                  <a:txBody>
                    <a:bodyPr/>
                    <a:lstStyle/>
                    <a:p>
                      <a:pPr algn="r">
                        <a:lnSpc>
                          <a:spcPct val="115000"/>
                        </a:lnSpc>
                        <a:spcAft>
                          <a:spcPts val="0"/>
                        </a:spcAft>
                      </a:pPr>
                      <a:r>
                        <a:rPr lang="tr-TR" sz="1000" b="1">
                          <a:effectLst/>
                          <a:latin typeface="Times New Roman"/>
                          <a:ea typeface="Calibri"/>
                          <a:cs typeface="Times New Roman"/>
                        </a:rPr>
                        <a:t>……  EYLÜL 2019</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000" b="1">
                          <a:effectLst/>
                          <a:latin typeface="Times New Roman"/>
                          <a:ea typeface="Calibri"/>
                          <a:cs typeface="Times New Roman"/>
                        </a:rPr>
                        <a:t>YABANCI DİL SEVİYE TESPİT SINAVI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818">
                <a:tc>
                  <a:txBody>
                    <a:bodyPr/>
                    <a:lstStyle/>
                    <a:p>
                      <a:pPr algn="r">
                        <a:lnSpc>
                          <a:spcPct val="115000"/>
                        </a:lnSpc>
                        <a:spcAft>
                          <a:spcPts val="0"/>
                        </a:spcAft>
                      </a:pPr>
                      <a:r>
                        <a:rPr lang="tr-TR" sz="1000" b="1">
                          <a:effectLst/>
                          <a:latin typeface="Times New Roman"/>
                          <a:ea typeface="Calibri"/>
                          <a:cs typeface="Times New Roman"/>
                        </a:rPr>
                        <a:t>16EYLÜL 2019</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l">
                        <a:lnSpc>
                          <a:spcPct val="115000"/>
                        </a:lnSpc>
                        <a:spcAft>
                          <a:spcPts val="0"/>
                        </a:spcAft>
                      </a:pPr>
                      <a:r>
                        <a:rPr lang="tr-TR" sz="1000" b="1">
                          <a:effectLst/>
                          <a:latin typeface="Times New Roman"/>
                          <a:ea typeface="Calibri"/>
                          <a:cs typeface="Times New Roman"/>
                        </a:rPr>
                        <a:t>5.SINIF KLİNİK UYGULAMA DERSLERİNİN BAŞLAMASI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306531">
                <a:tc>
                  <a:txBody>
                    <a:bodyPr/>
                    <a:lstStyle/>
                    <a:p>
                      <a:pPr algn="r">
                        <a:lnSpc>
                          <a:spcPct val="115000"/>
                        </a:lnSpc>
                        <a:spcAft>
                          <a:spcPts val="0"/>
                        </a:spcAft>
                      </a:pPr>
                      <a:r>
                        <a:rPr lang="tr-TR" sz="1000" b="1">
                          <a:effectLst/>
                          <a:latin typeface="Times New Roman"/>
                          <a:ea typeface="Calibri"/>
                          <a:cs typeface="Times New Roman"/>
                        </a:rPr>
                        <a:t>23 EYLÜL 2019</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000" b="1">
                          <a:effectLst/>
                          <a:latin typeface="Times New Roman"/>
                          <a:ea typeface="Calibri"/>
                          <a:cs typeface="Times New Roman"/>
                        </a:rPr>
                        <a:t>GÜZ YARIYILI DERSLERİN BAŞLAMASI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818">
                <a:tc>
                  <a:txBody>
                    <a:bodyPr/>
                    <a:lstStyle/>
                    <a:p>
                      <a:pPr algn="r">
                        <a:lnSpc>
                          <a:spcPct val="115000"/>
                        </a:lnSpc>
                        <a:spcAft>
                          <a:spcPts val="0"/>
                        </a:spcAft>
                      </a:pPr>
                      <a:r>
                        <a:rPr lang="tr-TR" sz="1000" b="1">
                          <a:effectLst/>
                          <a:latin typeface="Times New Roman"/>
                          <a:ea typeface="Calibri"/>
                          <a:cs typeface="Times New Roman"/>
                        </a:rPr>
                        <a:t>30 ARALIK 2019-10 OCAK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l">
                        <a:lnSpc>
                          <a:spcPct val="115000"/>
                        </a:lnSpc>
                        <a:spcAft>
                          <a:spcPts val="0"/>
                        </a:spcAft>
                      </a:pPr>
                      <a:r>
                        <a:rPr lang="tr-TR" sz="1000" b="1">
                          <a:effectLst/>
                          <a:latin typeface="Times New Roman"/>
                          <a:ea typeface="Calibri"/>
                          <a:cs typeface="Times New Roman"/>
                        </a:rPr>
                        <a:t>ARA SINAVLAR/ BLOK İÇİ DERSLERİN YARIYIL SONU SINAVLARI*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306531">
                <a:tc>
                  <a:txBody>
                    <a:bodyPr/>
                    <a:lstStyle/>
                    <a:p>
                      <a:pPr algn="r">
                        <a:lnSpc>
                          <a:spcPct val="115000"/>
                        </a:lnSpc>
                        <a:spcAft>
                          <a:spcPts val="0"/>
                        </a:spcAft>
                      </a:pPr>
                      <a:r>
                        <a:rPr lang="tr-TR" sz="1000" b="1">
                          <a:effectLst/>
                          <a:latin typeface="Times New Roman"/>
                          <a:ea typeface="Calibri"/>
                          <a:cs typeface="Times New Roman"/>
                        </a:rPr>
                        <a:t>10 OCAK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000" b="1">
                          <a:effectLst/>
                          <a:latin typeface="Times New Roman"/>
                          <a:ea typeface="Calibri"/>
                          <a:cs typeface="Times New Roman"/>
                        </a:rPr>
                        <a:t>GÜZ YARIYILI DERSLERİN BİTİMİ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6531">
                <a:tc>
                  <a:txBody>
                    <a:bodyPr/>
                    <a:lstStyle/>
                    <a:p>
                      <a:pPr algn="r">
                        <a:lnSpc>
                          <a:spcPct val="115000"/>
                        </a:lnSpc>
                        <a:spcAft>
                          <a:spcPts val="0"/>
                        </a:spcAft>
                      </a:pPr>
                      <a:r>
                        <a:rPr lang="tr-TR" sz="1000" b="1">
                          <a:effectLst/>
                          <a:latin typeface="Times New Roman"/>
                          <a:ea typeface="Calibri"/>
                          <a:cs typeface="Times New Roman"/>
                        </a:rPr>
                        <a:t>13-19 OCAK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l">
                        <a:lnSpc>
                          <a:spcPct val="115000"/>
                        </a:lnSpc>
                        <a:spcAft>
                          <a:spcPts val="0"/>
                        </a:spcAft>
                      </a:pPr>
                      <a:r>
                        <a:rPr lang="tr-TR" sz="1000" b="1">
                          <a:effectLst/>
                          <a:latin typeface="Times New Roman"/>
                          <a:ea typeface="Calibri"/>
                          <a:cs typeface="Times New Roman"/>
                        </a:rPr>
                        <a:t>GÜZ YARIYILI SONU SINAVLARI*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306531">
                <a:tc>
                  <a:txBody>
                    <a:bodyPr/>
                    <a:lstStyle/>
                    <a:p>
                      <a:pPr algn="r">
                        <a:lnSpc>
                          <a:spcPct val="115000"/>
                        </a:lnSpc>
                        <a:spcAft>
                          <a:spcPts val="0"/>
                        </a:spcAft>
                      </a:pPr>
                      <a:r>
                        <a:rPr lang="tr-TR" sz="1000" b="1">
                          <a:effectLst/>
                          <a:latin typeface="Times New Roman"/>
                          <a:ea typeface="Calibri"/>
                          <a:cs typeface="Times New Roman"/>
                        </a:rPr>
                        <a:t>27 OCAK-2 ŞUBAT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000" b="1">
                          <a:effectLst/>
                          <a:latin typeface="Times New Roman"/>
                          <a:ea typeface="Calibri"/>
                          <a:cs typeface="Times New Roman"/>
                        </a:rPr>
                        <a:t>GÜZ YARIYILI SONU BÜTÜNLEME SINAVLARI*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6531">
                <a:tc>
                  <a:txBody>
                    <a:bodyPr/>
                    <a:lstStyle/>
                    <a:p>
                      <a:pPr algn="r">
                        <a:lnSpc>
                          <a:spcPct val="115000"/>
                        </a:lnSpc>
                        <a:spcAft>
                          <a:spcPts val="0"/>
                        </a:spcAft>
                      </a:pPr>
                      <a:r>
                        <a:rPr lang="tr-TR" sz="1000" b="1">
                          <a:effectLst/>
                          <a:latin typeface="Times New Roman"/>
                          <a:ea typeface="Calibri"/>
                          <a:cs typeface="Times New Roman"/>
                        </a:rPr>
                        <a:t>3-7 ŞUBAT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l">
                        <a:lnSpc>
                          <a:spcPct val="115000"/>
                        </a:lnSpc>
                        <a:spcAft>
                          <a:spcPts val="0"/>
                        </a:spcAft>
                      </a:pPr>
                      <a:r>
                        <a:rPr lang="tr-TR" sz="1000" b="1">
                          <a:effectLst/>
                          <a:latin typeface="Times New Roman"/>
                          <a:ea typeface="Calibri"/>
                          <a:cs typeface="Times New Roman"/>
                        </a:rPr>
                        <a:t>YARIYIL TATİLİ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306531">
                <a:tc>
                  <a:txBody>
                    <a:bodyPr/>
                    <a:lstStyle/>
                    <a:p>
                      <a:pPr algn="r">
                        <a:lnSpc>
                          <a:spcPct val="115000"/>
                        </a:lnSpc>
                        <a:spcAft>
                          <a:spcPts val="0"/>
                        </a:spcAft>
                      </a:pPr>
                      <a:r>
                        <a:rPr lang="tr-TR" sz="1000" b="1">
                          <a:effectLst/>
                          <a:latin typeface="Times New Roman"/>
                          <a:ea typeface="Calibri"/>
                          <a:cs typeface="Times New Roman"/>
                        </a:rPr>
                        <a:t>6 ŞUBAT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000" b="1">
                          <a:effectLst/>
                          <a:latin typeface="Times New Roman"/>
                          <a:ea typeface="Calibri"/>
                          <a:cs typeface="Times New Roman"/>
                        </a:rPr>
                        <a:t>TEK DERS MEZUNİYET SINAVI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818">
                <a:tc>
                  <a:txBody>
                    <a:bodyPr/>
                    <a:lstStyle/>
                    <a:p>
                      <a:pPr algn="r">
                        <a:lnSpc>
                          <a:spcPct val="115000"/>
                        </a:lnSpc>
                        <a:spcAft>
                          <a:spcPts val="0"/>
                        </a:spcAft>
                      </a:pPr>
                      <a:r>
                        <a:rPr lang="tr-TR" sz="1000" b="1">
                          <a:effectLst/>
                          <a:latin typeface="Times New Roman"/>
                          <a:ea typeface="Calibri"/>
                          <a:cs typeface="Times New Roman"/>
                        </a:rPr>
                        <a:t>3-7 ŞUBAT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l">
                        <a:lnSpc>
                          <a:spcPct val="115000"/>
                        </a:lnSpc>
                        <a:spcAft>
                          <a:spcPts val="0"/>
                        </a:spcAft>
                      </a:pPr>
                      <a:r>
                        <a:rPr lang="tr-TR" sz="1000" b="1">
                          <a:effectLst/>
                          <a:latin typeface="Times New Roman"/>
                          <a:ea typeface="Calibri"/>
                          <a:cs typeface="Times New Roman"/>
                        </a:rPr>
                        <a:t>KATKI PAYLARI II. TAKSİTİNİN ÖDENMESİ VE DERS KAYDI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306531">
                <a:tc>
                  <a:txBody>
                    <a:bodyPr/>
                    <a:lstStyle/>
                    <a:p>
                      <a:pPr algn="r">
                        <a:lnSpc>
                          <a:spcPct val="115000"/>
                        </a:lnSpc>
                        <a:spcAft>
                          <a:spcPts val="0"/>
                        </a:spcAft>
                      </a:pPr>
                      <a:r>
                        <a:rPr lang="tr-TR" sz="1000" b="1" dirty="0">
                          <a:effectLst/>
                          <a:latin typeface="Times New Roman"/>
                          <a:ea typeface="Calibri"/>
                          <a:cs typeface="Times New Roman"/>
                        </a:rPr>
                        <a:t>10 ŞUBAT 2020</a:t>
                      </a:r>
                      <a:endParaRPr lang="tr-TR" sz="1000" dirty="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000" b="1">
                          <a:effectLst/>
                          <a:latin typeface="Times New Roman"/>
                          <a:ea typeface="Calibri"/>
                          <a:cs typeface="Times New Roman"/>
                        </a:rPr>
                        <a:t>BAHAR YARIYILI DERSLERİNİN BAŞLAMASI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818">
                <a:tc>
                  <a:txBody>
                    <a:bodyPr/>
                    <a:lstStyle/>
                    <a:p>
                      <a:pPr algn="r">
                        <a:lnSpc>
                          <a:spcPct val="115000"/>
                        </a:lnSpc>
                        <a:spcAft>
                          <a:spcPts val="0"/>
                        </a:spcAft>
                      </a:pPr>
                      <a:r>
                        <a:rPr lang="tr-TR" sz="1000" b="1">
                          <a:effectLst/>
                          <a:latin typeface="Times New Roman"/>
                          <a:ea typeface="Calibri"/>
                          <a:cs typeface="Times New Roman"/>
                        </a:rPr>
                        <a:t>18-31 MAYIS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l">
                        <a:lnSpc>
                          <a:spcPct val="115000"/>
                        </a:lnSpc>
                        <a:spcAft>
                          <a:spcPts val="0"/>
                        </a:spcAft>
                      </a:pPr>
                      <a:r>
                        <a:rPr lang="tr-TR" sz="1000" b="1">
                          <a:effectLst/>
                          <a:latin typeface="Times New Roman"/>
                          <a:ea typeface="Calibri"/>
                          <a:cs typeface="Times New Roman"/>
                        </a:rPr>
                        <a:t>ARA SINAVLAR/ BLOK İÇİ DERSLERİN YARIYIL SONU SINAVLARI*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306531">
                <a:tc>
                  <a:txBody>
                    <a:bodyPr/>
                    <a:lstStyle/>
                    <a:p>
                      <a:pPr algn="r">
                        <a:lnSpc>
                          <a:spcPct val="115000"/>
                        </a:lnSpc>
                        <a:spcAft>
                          <a:spcPts val="0"/>
                        </a:spcAft>
                      </a:pPr>
                      <a:r>
                        <a:rPr lang="tr-TR" sz="1000" b="1">
                          <a:effectLst/>
                          <a:latin typeface="Times New Roman"/>
                          <a:ea typeface="Calibri"/>
                          <a:cs typeface="Times New Roman"/>
                        </a:rPr>
                        <a:t>29 MAYIS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000" b="1">
                          <a:effectLst/>
                          <a:latin typeface="Times New Roman"/>
                          <a:ea typeface="Calibri"/>
                          <a:cs typeface="Times New Roman"/>
                        </a:rPr>
                        <a:t>BAHAR YARIYILI DERSLERİN BİTİMİ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6531">
                <a:tc>
                  <a:txBody>
                    <a:bodyPr/>
                    <a:lstStyle/>
                    <a:p>
                      <a:pPr algn="r">
                        <a:lnSpc>
                          <a:spcPct val="115000"/>
                        </a:lnSpc>
                        <a:spcAft>
                          <a:spcPts val="0"/>
                        </a:spcAft>
                      </a:pPr>
                      <a:r>
                        <a:rPr lang="tr-TR" sz="1000" b="1">
                          <a:effectLst/>
                          <a:latin typeface="Times New Roman"/>
                          <a:ea typeface="Calibri"/>
                          <a:cs typeface="Times New Roman"/>
                        </a:rPr>
                        <a:t>05 HAZİRAN 2020 </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l">
                        <a:lnSpc>
                          <a:spcPct val="115000"/>
                        </a:lnSpc>
                        <a:spcAft>
                          <a:spcPts val="0"/>
                        </a:spcAft>
                      </a:pPr>
                      <a:r>
                        <a:rPr lang="tr-TR" sz="1000" b="1" dirty="0">
                          <a:effectLst/>
                          <a:latin typeface="Times New Roman"/>
                          <a:ea typeface="Calibri"/>
                          <a:cs typeface="Times New Roman"/>
                        </a:rPr>
                        <a:t>KLİNİK UYGULAMA DERSLERİNİN BİTİMİ</a:t>
                      </a:r>
                      <a:endParaRPr lang="tr-TR" sz="1000" dirty="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306531">
                <a:tc>
                  <a:txBody>
                    <a:bodyPr/>
                    <a:lstStyle/>
                    <a:p>
                      <a:pPr algn="r">
                        <a:lnSpc>
                          <a:spcPct val="115000"/>
                        </a:lnSpc>
                        <a:spcAft>
                          <a:spcPts val="0"/>
                        </a:spcAft>
                      </a:pPr>
                      <a:r>
                        <a:rPr lang="tr-TR" sz="1000" b="1">
                          <a:effectLst/>
                          <a:latin typeface="Times New Roman"/>
                          <a:ea typeface="Calibri"/>
                          <a:cs typeface="Times New Roman"/>
                        </a:rPr>
                        <a:t>01-07 HAZIRAN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000" b="1">
                          <a:effectLst/>
                          <a:latin typeface="Times New Roman"/>
                          <a:ea typeface="Calibri"/>
                          <a:cs typeface="Times New Roman"/>
                        </a:rPr>
                        <a:t>BAHAR YARIYILI SONU/YILSONU SINAVLARI*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818">
                <a:tc>
                  <a:txBody>
                    <a:bodyPr/>
                    <a:lstStyle/>
                    <a:p>
                      <a:pPr algn="r">
                        <a:lnSpc>
                          <a:spcPct val="115000"/>
                        </a:lnSpc>
                        <a:spcAft>
                          <a:spcPts val="0"/>
                        </a:spcAft>
                      </a:pPr>
                      <a:r>
                        <a:rPr lang="tr-TR" sz="1000" b="1">
                          <a:effectLst/>
                          <a:latin typeface="Times New Roman"/>
                          <a:ea typeface="Calibri"/>
                          <a:cs typeface="Times New Roman"/>
                        </a:rPr>
                        <a:t>15-28 HAZİRAN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l">
                        <a:lnSpc>
                          <a:spcPct val="115000"/>
                        </a:lnSpc>
                        <a:spcAft>
                          <a:spcPts val="0"/>
                        </a:spcAft>
                      </a:pPr>
                      <a:r>
                        <a:rPr lang="tr-TR" sz="1000" b="1">
                          <a:effectLst/>
                          <a:latin typeface="Times New Roman"/>
                          <a:ea typeface="Calibri"/>
                          <a:cs typeface="Times New Roman"/>
                        </a:rPr>
                        <a:t>BAHAR YARIYILI SONU/YILSONU BÜTÜNLEME SINAVLARI*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306531">
                <a:tc>
                  <a:txBody>
                    <a:bodyPr/>
                    <a:lstStyle/>
                    <a:p>
                      <a:pPr algn="r">
                        <a:lnSpc>
                          <a:spcPct val="115000"/>
                        </a:lnSpc>
                        <a:spcAft>
                          <a:spcPts val="0"/>
                        </a:spcAft>
                      </a:pPr>
                      <a:r>
                        <a:rPr lang="tr-TR" sz="1000" b="1">
                          <a:effectLst/>
                          <a:latin typeface="Times New Roman"/>
                          <a:ea typeface="Calibri"/>
                          <a:cs typeface="Times New Roman"/>
                        </a:rPr>
                        <a:t>02 TEMMUZ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000" b="1">
                          <a:effectLst/>
                          <a:latin typeface="Times New Roman"/>
                          <a:ea typeface="Calibri"/>
                          <a:cs typeface="Times New Roman"/>
                        </a:rPr>
                        <a:t>TEK DERS MEZUNİYET SINAVI</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6531">
                <a:tc>
                  <a:txBody>
                    <a:bodyPr/>
                    <a:lstStyle/>
                    <a:p>
                      <a:pPr algn="r">
                        <a:lnSpc>
                          <a:spcPct val="115000"/>
                        </a:lnSpc>
                        <a:spcAft>
                          <a:spcPts val="0"/>
                        </a:spcAft>
                      </a:pPr>
                      <a:r>
                        <a:rPr lang="tr-TR" sz="1000" b="1">
                          <a:effectLst/>
                          <a:latin typeface="Times New Roman"/>
                          <a:ea typeface="Calibri"/>
                          <a:cs typeface="Times New Roman"/>
                        </a:rPr>
                        <a:t>06 TEMMUZ-11 EYLÜL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l">
                        <a:lnSpc>
                          <a:spcPct val="115000"/>
                        </a:lnSpc>
                        <a:spcAft>
                          <a:spcPts val="0"/>
                        </a:spcAft>
                      </a:pPr>
                      <a:r>
                        <a:rPr lang="tr-TR" sz="1000" b="1">
                          <a:effectLst/>
                          <a:latin typeface="Times New Roman"/>
                          <a:ea typeface="Calibri"/>
                          <a:cs typeface="Times New Roman"/>
                        </a:rPr>
                        <a:t>YAZ DÖNEMİ KLİNİK UYGULAMA</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362818">
                <a:tc>
                  <a:txBody>
                    <a:bodyPr/>
                    <a:lstStyle/>
                    <a:p>
                      <a:pPr algn="r">
                        <a:lnSpc>
                          <a:spcPct val="115000"/>
                        </a:lnSpc>
                        <a:spcAft>
                          <a:spcPts val="0"/>
                        </a:spcAft>
                      </a:pPr>
                      <a:r>
                        <a:rPr lang="tr-TR" sz="1100" b="1">
                          <a:effectLst/>
                          <a:latin typeface="Times New Roman"/>
                          <a:ea typeface="Calibri"/>
                          <a:cs typeface="Times New Roman"/>
                        </a:rPr>
                        <a:t>14-15 EYLÜL 2020</a:t>
                      </a:r>
                      <a:endParaRPr lang="tr-TR" sz="100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000" b="1" dirty="0">
                          <a:effectLst/>
                          <a:latin typeface="Times New Roman"/>
                          <a:ea typeface="Calibri"/>
                          <a:cs typeface="Times New Roman"/>
                        </a:rPr>
                        <a:t>YAZ DÖNEMİ KLİNİK UYGULAMA BÜTÜNLEME SINAVLARI*</a:t>
                      </a:r>
                      <a:endParaRPr lang="tr-TR" sz="1000" dirty="0">
                        <a:effectLst/>
                        <a:latin typeface="Calibri"/>
                        <a:ea typeface="Calibri"/>
                        <a:cs typeface="Times New Roman"/>
                      </a:endParaRPr>
                    </a:p>
                  </a:txBody>
                  <a:tcPr marL="41827" marR="4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2"/>
          <a:srcRect/>
          <a:stretch>
            <a:fillRect/>
          </a:stretch>
        </p:blipFill>
        <p:spPr bwMode="auto">
          <a:xfrm>
            <a:off x="0" y="0"/>
            <a:ext cx="9144000" cy="6643710"/>
          </a:xfrm>
          <a:prstGeom prst="rect">
            <a:avLst/>
          </a:prstGeom>
          <a:noFill/>
          <a:ln w="9525">
            <a:noFill/>
            <a:miter lim="800000"/>
            <a:headEnd/>
            <a:tailEnd/>
          </a:ln>
          <a:effectLst/>
        </p:spPr>
      </p:pic>
      <p:pic>
        <p:nvPicPr>
          <p:cNvPr id="4" name="Picture 4" descr="sunu"/>
          <p:cNvPicPr>
            <a:picLocks noChangeAspect="1" noChangeArrowheads="1"/>
          </p:cNvPicPr>
          <p:nvPr/>
        </p:nvPicPr>
        <p:blipFill>
          <a:blip r:embed="rId3"/>
          <a:srcRect/>
          <a:stretch>
            <a:fillRect/>
          </a:stretch>
        </p:blipFill>
        <p:spPr bwMode="auto">
          <a:xfrm>
            <a:off x="0" y="5733256"/>
            <a:ext cx="9144000" cy="11247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51251233"/>
              </p:ext>
            </p:extLst>
          </p:nvPr>
        </p:nvGraphicFramePr>
        <p:xfrm>
          <a:off x="323528" y="692696"/>
          <a:ext cx="8579296" cy="5225375"/>
        </p:xfrm>
        <a:graphic>
          <a:graphicData uri="http://schemas.openxmlformats.org/drawingml/2006/table">
            <a:tbl>
              <a:tblPr/>
              <a:tblGrid>
                <a:gridCol w="709696"/>
                <a:gridCol w="3491129"/>
                <a:gridCol w="267629"/>
                <a:gridCol w="222228"/>
                <a:gridCol w="336926"/>
                <a:gridCol w="365601"/>
                <a:gridCol w="248513"/>
                <a:gridCol w="248513"/>
                <a:gridCol w="293914"/>
                <a:gridCol w="437287"/>
                <a:gridCol w="353653"/>
                <a:gridCol w="308251"/>
                <a:gridCol w="430118"/>
                <a:gridCol w="865838"/>
              </a:tblGrid>
              <a:tr h="774249">
                <a:tc rowSpan="2" gridSpan="2">
                  <a:txBody>
                    <a:bodyPr/>
                    <a:lstStyle/>
                    <a:p>
                      <a:pPr algn="ctr" fontAlgn="b"/>
                      <a:r>
                        <a:rPr lang="tr-TR" sz="1050" b="1" i="0" u="none" strike="noStrike" dirty="0">
                          <a:solidFill>
                            <a:srgbClr val="000000"/>
                          </a:solidFill>
                          <a:effectLst/>
                          <a:latin typeface="Times New Roman"/>
                        </a:rPr>
                        <a:t>DERSİN KODU VE ADI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tr-TR"/>
                    </a:p>
                  </a:txBody>
                  <a:tcPr/>
                </a:tc>
                <a:tc gridSpan="4">
                  <a:txBody>
                    <a:bodyPr/>
                    <a:lstStyle/>
                    <a:p>
                      <a:pPr algn="ctr" fontAlgn="b"/>
                      <a:r>
                        <a:rPr lang="tr-TR" sz="900" b="1" i="0" u="none" strike="noStrike" dirty="0">
                          <a:solidFill>
                            <a:srgbClr val="000000"/>
                          </a:solidFill>
                          <a:effectLst/>
                          <a:latin typeface="Times New Roman"/>
                        </a:rPr>
                        <a:t>GÜZ YARIYILI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fontAlgn="b"/>
                      <a:r>
                        <a:rPr lang="tr-TR" sz="900" b="1" i="0" u="none" strike="noStrike">
                          <a:solidFill>
                            <a:srgbClr val="000000"/>
                          </a:solidFill>
                          <a:effectLst/>
                          <a:latin typeface="Times New Roman"/>
                        </a:rPr>
                        <a:t>BAHAR YARIYILI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fontAlgn="b"/>
                      <a:r>
                        <a:rPr lang="tr-TR" sz="900" b="1" i="0" u="none" strike="noStrike" dirty="0">
                          <a:solidFill>
                            <a:srgbClr val="000000"/>
                          </a:solidFill>
                          <a:effectLst/>
                          <a:latin typeface="Times New Roman"/>
                        </a:rPr>
                        <a:t>YIL TOPLAMI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r h="179424">
                <a:tc gridSpan="2" vMerge="1">
                  <a:txBody>
                    <a:bodyPr/>
                    <a:lstStyle/>
                    <a:p>
                      <a:endParaRPr lang="tr-TR"/>
                    </a:p>
                  </a:txBody>
                  <a:tcPr/>
                </a:tc>
                <a:tc hMerge="1" vMerge="1">
                  <a:txBody>
                    <a:bodyPr/>
                    <a:lstStyle/>
                    <a:p>
                      <a:endParaRPr lang="tr-TR"/>
                    </a:p>
                  </a:txBody>
                  <a:tcPr/>
                </a:tc>
                <a:tc>
                  <a:txBody>
                    <a:bodyPr/>
                    <a:lstStyle/>
                    <a:p>
                      <a:pPr algn="ctr" fontAlgn="b"/>
                      <a:r>
                        <a:rPr lang="tr-TR" sz="900" b="1" i="0" u="none" strike="noStrike" dirty="0">
                          <a:solidFill>
                            <a:srgbClr val="000000"/>
                          </a:solidFill>
                          <a:effectLst/>
                          <a:latin typeface="Times New Roman"/>
                        </a:rPr>
                        <a:t>T</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dirty="0">
                          <a:solidFill>
                            <a:srgbClr val="000000"/>
                          </a:solidFill>
                          <a:effectLst/>
                          <a:latin typeface="Times New Roman"/>
                        </a:rPr>
                        <a:t>U</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dirty="0">
                          <a:solidFill>
                            <a:srgbClr val="000000"/>
                          </a:solidFill>
                          <a:effectLst/>
                          <a:latin typeface="Times New Roman"/>
                        </a:rPr>
                        <a:t>KRD</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a:solidFill>
                            <a:srgbClr val="000000"/>
                          </a:solidFill>
                          <a:effectLst/>
                          <a:latin typeface="Times New Roman"/>
                        </a:rPr>
                        <a:t>AKTS</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dirty="0">
                          <a:solidFill>
                            <a:srgbClr val="000000"/>
                          </a:solidFill>
                          <a:effectLst/>
                          <a:latin typeface="Times New Roman"/>
                        </a:rPr>
                        <a:t>T</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a:solidFill>
                            <a:srgbClr val="000000"/>
                          </a:solidFill>
                          <a:effectLst/>
                          <a:latin typeface="Times New Roman"/>
                        </a:rPr>
                        <a:t>U</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a:solidFill>
                            <a:srgbClr val="000000"/>
                          </a:solidFill>
                          <a:effectLst/>
                          <a:latin typeface="Times New Roman"/>
                        </a:rPr>
                        <a:t>KRD</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a:solidFill>
                            <a:srgbClr val="000000"/>
                          </a:solidFill>
                          <a:effectLst/>
                          <a:latin typeface="Times New Roman"/>
                        </a:rPr>
                        <a:t>AKTS</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0000"/>
                          </a:solidFill>
                          <a:effectLst/>
                          <a:latin typeface="Times New Roman"/>
                        </a:rPr>
                        <a:t>T.T</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dirty="0">
                          <a:solidFill>
                            <a:srgbClr val="000000"/>
                          </a:solidFill>
                          <a:effectLst/>
                          <a:latin typeface="Times New Roman"/>
                        </a:rPr>
                        <a:t>T.U.</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dirty="0">
                          <a:solidFill>
                            <a:srgbClr val="000000"/>
                          </a:solidFill>
                          <a:effectLst/>
                          <a:latin typeface="Times New Roman"/>
                        </a:rPr>
                        <a:t>T.KRD.</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dirty="0">
                          <a:solidFill>
                            <a:srgbClr val="000000"/>
                          </a:solidFill>
                          <a:effectLst/>
                          <a:latin typeface="Times New Roman"/>
                        </a:rPr>
                        <a:t>T.AKTS</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41">
                <a:tc gridSpan="2">
                  <a:txBody>
                    <a:bodyPr/>
                    <a:lstStyle/>
                    <a:p>
                      <a:pPr algn="l" fontAlgn="ctr"/>
                      <a:r>
                        <a:rPr lang="tr-TR" sz="1050" b="1" i="0" u="none" strike="noStrike">
                          <a:solidFill>
                            <a:srgbClr val="000000"/>
                          </a:solidFill>
                          <a:effectLst/>
                          <a:latin typeface="Times New Roman"/>
                        </a:rPr>
                        <a:t>DHF100 DERS BLOKLARI I</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fontAlgn="ctr"/>
                      <a:r>
                        <a:rPr lang="tr-TR" sz="1100" b="1" i="0" u="none" strike="noStrike">
                          <a:solidFill>
                            <a:srgbClr val="000000"/>
                          </a:solidFill>
                          <a:effectLst/>
                          <a:latin typeface="Times New Roman"/>
                        </a:rPr>
                        <a:t>14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a:solidFill>
                            <a:srgbClr val="000000"/>
                          </a:solidFill>
                          <a:effectLst/>
                          <a:latin typeface="Times New Roman"/>
                        </a:rPr>
                        <a:t>7</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a:solidFill>
                            <a:srgbClr val="000000"/>
                          </a:solidFill>
                          <a:effectLst/>
                          <a:latin typeface="Times New Roman"/>
                        </a:rPr>
                        <a:t>18</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a:solidFill>
                            <a:srgbClr val="000000"/>
                          </a:solidFill>
                          <a:effectLst/>
                          <a:latin typeface="Times New Roman"/>
                        </a:rPr>
                        <a:t>31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a:solidFill>
                            <a:srgbClr val="000000"/>
                          </a:solidFill>
                          <a:effectLst/>
                          <a:latin typeface="Times New Roman"/>
                        </a:rPr>
                        <a:t>12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dirty="0">
                          <a:solidFill>
                            <a:srgbClr val="000000"/>
                          </a:solidFill>
                          <a:effectLst/>
                          <a:latin typeface="Times New Roman"/>
                        </a:rPr>
                        <a:t>7</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a:solidFill>
                            <a:srgbClr val="000000"/>
                          </a:solidFill>
                          <a:effectLst/>
                          <a:latin typeface="Times New Roman"/>
                        </a:rPr>
                        <a:t>16</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a:solidFill>
                            <a:srgbClr val="000000"/>
                          </a:solidFill>
                          <a:effectLst/>
                          <a:latin typeface="Times New Roman"/>
                        </a:rPr>
                        <a:t>29</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dirty="0">
                          <a:solidFill>
                            <a:srgbClr val="000000"/>
                          </a:solidFill>
                          <a:effectLst/>
                          <a:latin typeface="Times New Roman"/>
                        </a:rPr>
                        <a:t>26</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a:solidFill>
                            <a:srgbClr val="000000"/>
                          </a:solidFill>
                          <a:effectLst/>
                          <a:latin typeface="Times New Roman"/>
                        </a:rPr>
                        <a:t>14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a:solidFill>
                            <a:srgbClr val="000000"/>
                          </a:solidFill>
                          <a:effectLst/>
                          <a:latin typeface="Times New Roman"/>
                        </a:rPr>
                        <a:t>34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1" i="0" u="none" strike="noStrike" dirty="0">
                          <a:solidFill>
                            <a:srgbClr val="000000"/>
                          </a:solidFill>
                          <a:effectLst/>
                          <a:latin typeface="Times New Roman"/>
                        </a:rPr>
                        <a:t>60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6167">
                <a:tc>
                  <a:txBody>
                    <a:bodyPr/>
                    <a:lstStyle/>
                    <a:p>
                      <a:pPr algn="l" fontAlgn="ctr"/>
                      <a:r>
                        <a:rPr lang="tr-TR" sz="900" b="1" i="0" u="none" strike="noStrike">
                          <a:solidFill>
                            <a:srgbClr val="000000"/>
                          </a:solidFill>
                          <a:effectLst/>
                          <a:latin typeface="Times New Roman"/>
                        </a:rPr>
                        <a:t>ALT BLOKLAR VE AÇILIMLARI</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1050" b="1" i="0" u="none" strike="noStrike" dirty="0">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dirty="0">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dirty="0">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dirty="0">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dirty="0">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gridSpan="2">
                  <a:txBody>
                    <a:bodyPr/>
                    <a:lstStyle/>
                    <a:p>
                      <a:pPr algn="l" fontAlgn="ctr"/>
                      <a:r>
                        <a:rPr lang="tr-TR" sz="1050" b="1" i="0" u="none" strike="noStrike">
                          <a:solidFill>
                            <a:srgbClr val="000000"/>
                          </a:solidFill>
                          <a:effectLst/>
                          <a:latin typeface="Times New Roman"/>
                        </a:rPr>
                        <a:t> DHF 101 DİŞ HEKİMLİĞİNE GİRİŞ</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fontAlgn="ctr"/>
                      <a:r>
                        <a:rPr lang="tr-TR" sz="900" b="1" i="0" u="none" strike="noStrike">
                          <a:solidFill>
                            <a:srgbClr val="0070C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5</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10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5</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10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6</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8</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10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20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ctr"/>
                      <a:r>
                        <a:rPr lang="tr-TR" sz="900" b="0" i="0" u="none" strike="noStrike">
                          <a:solidFill>
                            <a:srgbClr val="000000"/>
                          </a:solidFill>
                          <a:effectLst/>
                          <a:latin typeface="Times New Roman"/>
                        </a:rPr>
                        <a:t>DHF 101.A</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ÖĞRENCİ ORYANTASYONU VE DİŞ HEKİMLİĞİ TARİHİ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101.B</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DENTAL MATERYALLER</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101.C</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DİŞ ANATOMİ VE FİZYOLOJİSİ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6</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6</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8</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6</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12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gridSpan="2">
                  <a:txBody>
                    <a:bodyPr/>
                    <a:lstStyle/>
                    <a:p>
                      <a:pPr algn="l" fontAlgn="ctr"/>
                      <a:r>
                        <a:rPr lang="tr-TR" sz="1050" b="1" i="0" u="none" strike="noStrike">
                          <a:solidFill>
                            <a:srgbClr val="000000"/>
                          </a:solidFill>
                          <a:effectLst/>
                          <a:latin typeface="Times New Roman"/>
                        </a:rPr>
                        <a:t> DHF 103 YAŞAMIN TEMELİ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fontAlgn="ctr"/>
                      <a:r>
                        <a:rPr lang="tr-TR" sz="900" b="1" i="0" u="none" strike="noStrike">
                          <a:solidFill>
                            <a:srgbClr val="0070C0"/>
                          </a:solidFill>
                          <a:effectLst/>
                          <a:latin typeface="Times New Roman"/>
                        </a:rPr>
                        <a:t>11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13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21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a:solidFill>
                            <a:srgbClr val="0070C0"/>
                          </a:solidFill>
                          <a:effectLst/>
                          <a:latin typeface="Times New Roman"/>
                        </a:rPr>
                        <a:t>11</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a:solidFill>
                            <a:srgbClr val="0070C0"/>
                          </a:solidFill>
                          <a:effectLst/>
                          <a:latin typeface="Times New Roman"/>
                        </a:rPr>
                        <a:t>3</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a:solidFill>
                            <a:srgbClr val="0070C0"/>
                          </a:solidFill>
                          <a:effectLst/>
                          <a:latin typeface="Times New Roman"/>
                        </a:rPr>
                        <a:t>13</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1" i="0" u="none" strike="noStrike">
                          <a:solidFill>
                            <a:srgbClr val="0070C0"/>
                          </a:solidFill>
                          <a:effectLst/>
                          <a:latin typeface="Times New Roman"/>
                        </a:rPr>
                        <a:t>21</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103.A</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ORGANİK KİMYA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0</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3</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0</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3</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103.B</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dirty="0">
                          <a:solidFill>
                            <a:srgbClr val="000000"/>
                          </a:solidFill>
                          <a:effectLst/>
                          <a:latin typeface="Times New Roman"/>
                        </a:rPr>
                        <a:t>ANATOMİ 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3</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5</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3</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dirty="0">
                          <a:solidFill>
                            <a:srgbClr val="FF0000"/>
                          </a:solidFill>
                          <a:effectLst/>
                          <a:latin typeface="Times New Roman"/>
                        </a:rPr>
                        <a:t>5</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103.C</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FİZYOLOJİ 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0</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4</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0</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4</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103.D</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HİSTOLOJİ – EMBRİYOLOJİ 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1</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3</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4</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1</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3</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4</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103.E</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TIBBİ BİYOKİMYA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1</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0</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1</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1</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0</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1</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103.F</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TIBBİ BİYOLOJİ VE GENETİK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0</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3</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0</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FF0000"/>
                          </a:solidFill>
                          <a:effectLst/>
                          <a:latin typeface="Times New Roman"/>
                        </a:rPr>
                        <a:t>3</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58369">
                <a:tc>
                  <a:txBody>
                    <a:bodyPr/>
                    <a:lstStyle/>
                    <a:p>
                      <a:pPr algn="l" fontAlgn="ctr"/>
                      <a:r>
                        <a:rPr lang="tr-TR" sz="900" b="1" i="0" u="none" strike="noStrike">
                          <a:solidFill>
                            <a:srgbClr val="000000"/>
                          </a:solidFill>
                          <a:effectLst/>
                          <a:latin typeface="Times New Roman"/>
                        </a:rPr>
                        <a:t>DHF102 GENEL VÜCUT SİSTEMİ</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105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700" b="1" i="0" u="none" strike="noStrike" dirty="0">
                          <a:solidFill>
                            <a:srgbClr val="0070C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700" b="1" i="0" u="none" strike="noStrike">
                          <a:solidFill>
                            <a:srgbClr val="0070C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700" b="1" i="0" u="none" strike="noStrike">
                          <a:solidFill>
                            <a:srgbClr val="0070C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700" b="1" i="0" u="none" strike="noStrike">
                          <a:solidFill>
                            <a:srgbClr val="0070C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dirty="0">
                          <a:solidFill>
                            <a:srgbClr val="0070C0"/>
                          </a:solidFill>
                          <a:effectLst/>
                          <a:latin typeface="Times New Roman"/>
                        </a:rPr>
                        <a:t>9</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dirty="0">
                          <a:solidFill>
                            <a:srgbClr val="0070C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11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19</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9</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a:solidFill>
                            <a:srgbClr val="0070C0"/>
                          </a:solidFill>
                          <a:effectLst/>
                          <a:latin typeface="Times New Roman"/>
                        </a:rPr>
                        <a:t>11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1" i="0" u="none" strike="noStrike" dirty="0">
                          <a:solidFill>
                            <a:srgbClr val="0070C0"/>
                          </a:solidFill>
                          <a:effectLst/>
                          <a:latin typeface="Times New Roman"/>
                        </a:rPr>
                        <a:t>19</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ctr"/>
                      <a:r>
                        <a:rPr lang="tr-TR" sz="900" b="0" i="0" u="none" strike="noStrike">
                          <a:solidFill>
                            <a:srgbClr val="000000"/>
                          </a:solidFill>
                          <a:effectLst/>
                          <a:latin typeface="Times New Roman"/>
                        </a:rPr>
                        <a:t>DHF 102.A</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1050" b="0" i="0" u="none" strike="noStrike" dirty="0">
                          <a:solidFill>
                            <a:srgbClr val="000000"/>
                          </a:solidFill>
                          <a:effectLst/>
                          <a:latin typeface="Times New Roman"/>
                        </a:rPr>
                        <a:t>BİYOİSTATİSTİK</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dirty="0">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900" b="1"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102.B</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ANATOMİ II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dirty="0">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FF0000"/>
                          </a:solidFill>
                          <a:effectLst/>
                          <a:latin typeface="Times New Roman"/>
                        </a:rPr>
                        <a:t>5</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FF0000"/>
                          </a:solidFill>
                          <a:effectLst/>
                          <a:latin typeface="Times New Roman"/>
                        </a:rPr>
                        <a:t>5</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102.C</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FİZYOLOJİ II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dirty="0">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0</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4</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102.D</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HİSTOLOJİ-EMBRİYOLOJİ II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dirty="0">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dirty="0">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3</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4</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102.E</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a:solidFill>
                            <a:srgbClr val="000000"/>
                          </a:solidFill>
                          <a:effectLst/>
                          <a:latin typeface="Times New Roman"/>
                        </a:rPr>
                        <a:t>BİYOFİZİK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dirty="0">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dirty="0">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900" b="0" i="0" u="none" strike="noStrike" dirty="0">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2</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975">
                <a:tc>
                  <a:txBody>
                    <a:bodyPr/>
                    <a:lstStyle/>
                    <a:p>
                      <a:pPr algn="l" fontAlgn="b"/>
                      <a:r>
                        <a:rPr lang="tr-TR" sz="900" b="0" i="0" u="none" strike="noStrike">
                          <a:solidFill>
                            <a:srgbClr val="000000"/>
                          </a:solidFill>
                          <a:effectLst/>
                          <a:latin typeface="Times New Roman"/>
                        </a:rPr>
                        <a:t>DHF 102.F</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50" b="0" i="0" u="none" strike="noStrike" dirty="0">
                          <a:solidFill>
                            <a:srgbClr val="000000"/>
                          </a:solidFill>
                          <a:effectLst/>
                          <a:latin typeface="Times New Roman"/>
                        </a:rPr>
                        <a:t>MİKROBİLOJİ I</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 </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 </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1</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dirty="0">
                          <a:solidFill>
                            <a:srgbClr val="000000"/>
                          </a:solidFill>
                          <a:effectLst/>
                          <a:latin typeface="Times New Roman"/>
                        </a:rPr>
                        <a:t>1</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900" b="0" i="0" u="none" strike="noStrike">
                          <a:solidFill>
                            <a:srgbClr val="000000"/>
                          </a:solidFill>
                          <a:effectLst/>
                          <a:latin typeface="Times New Roman"/>
                        </a:rPr>
                        <a:t>0</a:t>
                      </a:r>
                    </a:p>
                  </a:txBody>
                  <a:tcPr marL="7177" marR="7177" marT="71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effectLst/>
                          <a:latin typeface="Times New Roman"/>
                        </a:rPr>
                        <a:t>1</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900" b="0" i="0" u="none" strike="noStrike" dirty="0">
                          <a:solidFill>
                            <a:srgbClr val="000000"/>
                          </a:solidFill>
                          <a:effectLst/>
                          <a:latin typeface="Times New Roman"/>
                        </a:rPr>
                        <a:t>2</a:t>
                      </a:r>
                    </a:p>
                  </a:txBody>
                  <a:tcPr marL="7177" marR="7177" marT="71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3"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6947242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p:cNvPicPr>
            <a:picLocks noGrp="1" noChangeAspect="1" noChangeArrowheads="1"/>
          </p:cNvPicPr>
          <p:nvPr>
            <p:ph idx="1"/>
          </p:nvPr>
        </p:nvPicPr>
        <p:blipFill>
          <a:blip r:embed="rId2"/>
          <a:srcRect/>
          <a:stretch>
            <a:fillRect/>
          </a:stretch>
        </p:blipFill>
        <p:spPr bwMode="auto">
          <a:xfrm>
            <a:off x="0" y="-315416"/>
            <a:ext cx="9144000" cy="6858000"/>
          </a:xfrm>
          <a:prstGeom prst="rect">
            <a:avLst/>
          </a:prstGeom>
          <a:noFill/>
          <a:ln w="9525">
            <a:noFill/>
            <a:miter lim="800000"/>
            <a:headEnd/>
            <a:tailEnd/>
          </a:ln>
          <a:effectLst/>
        </p:spPr>
      </p:pic>
      <p:pic>
        <p:nvPicPr>
          <p:cNvPr id="4"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098" name="Picture 2"/>
          <p:cNvPicPr>
            <a:picLocks noGrp="1" noChangeAspect="1" noChangeArrowheads="1"/>
          </p:cNvPicPr>
          <p:nvPr>
            <p:ph idx="1"/>
          </p:nvPr>
        </p:nvPicPr>
        <p:blipFill>
          <a:blip r:embed="rId2"/>
          <a:srcRect/>
          <a:stretch>
            <a:fillRect/>
          </a:stretch>
        </p:blipFill>
        <p:spPr bwMode="auto">
          <a:xfrm>
            <a:off x="0" y="-747464"/>
            <a:ext cx="9144000" cy="6643709"/>
          </a:xfrm>
          <a:prstGeom prst="rect">
            <a:avLst/>
          </a:prstGeom>
          <a:noFill/>
          <a:ln w="9525">
            <a:noFill/>
            <a:miter lim="800000"/>
            <a:headEnd/>
            <a:tailEnd/>
          </a:ln>
          <a:effectLst/>
        </p:spPr>
      </p:pic>
      <p:pic>
        <p:nvPicPr>
          <p:cNvPr id="4" name="Picture 4" descr="sunu"/>
          <p:cNvPicPr>
            <a:picLocks noChangeAspect="1" noChangeArrowheads="1"/>
          </p:cNvPicPr>
          <p:nvPr/>
        </p:nvPicPr>
        <p:blipFill>
          <a:blip r:embed="rId3"/>
          <a:srcRect/>
          <a:stretch>
            <a:fillRect/>
          </a:stretch>
        </p:blipFill>
        <p:spPr bwMode="auto">
          <a:xfrm>
            <a:off x="0" y="6021288"/>
            <a:ext cx="9144000" cy="836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609600"/>
            <a:ext cx="8877300" cy="55832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tr-TR" altLang="tr-TR" sz="4000" b="1" dirty="0">
              <a:solidFill>
                <a:srgbClr val="FF0000"/>
              </a:solidFill>
            </a:endParaRPr>
          </a:p>
        </p:txBody>
      </p:sp>
      <p:pic>
        <p:nvPicPr>
          <p:cNvPr id="3" name="Picture 2" descr="http://4.bp.blogspot.com/-etF4EzKIF2g/Twn8fa8c5lI/AAAAAAAAA94/TK01A9kgKKQ/s1600/dikkat.jpg"/>
          <p:cNvPicPr>
            <a:picLocks noChangeAspect="1" noChangeArrowheads="1"/>
          </p:cNvPicPr>
          <p:nvPr/>
        </p:nvPicPr>
        <p:blipFill>
          <a:blip r:embed="rId2">
            <a:extLst/>
          </a:blip>
          <a:srcRect/>
          <a:stretch>
            <a:fillRect/>
          </a:stretch>
        </p:blipFill>
        <p:spPr bwMode="auto">
          <a:xfrm rot="1003803">
            <a:off x="5937538" y="3669679"/>
            <a:ext cx="2631713" cy="2870282"/>
          </a:xfrm>
          <a:prstGeom prst="ellipse">
            <a:avLst/>
          </a:prstGeom>
          <a:ln>
            <a:noFill/>
          </a:ln>
          <a:effectLst>
            <a:softEdge rad="112500"/>
          </a:effectLst>
          <a:extLst/>
        </p:spPr>
      </p:pic>
      <p:sp>
        <p:nvSpPr>
          <p:cNvPr id="4" name="Dikdörtgen 3"/>
          <p:cNvSpPr/>
          <p:nvPr/>
        </p:nvSpPr>
        <p:spPr>
          <a:xfrm>
            <a:off x="179512" y="260648"/>
            <a:ext cx="8784976" cy="4478149"/>
          </a:xfrm>
          <a:prstGeom prst="rect">
            <a:avLst/>
          </a:prstGeom>
        </p:spPr>
        <p:txBody>
          <a:bodyPr wrap="square">
            <a:spAutoFit/>
          </a:bodyPr>
          <a:lstStyle/>
          <a:p>
            <a:pPr>
              <a:lnSpc>
                <a:spcPct val="150000"/>
              </a:lnSpc>
            </a:pPr>
            <a:r>
              <a:rPr lang="tr-TR" sz="2800" b="1" dirty="0">
                <a:solidFill>
                  <a:srgbClr val="FF0000"/>
                </a:solidFill>
              </a:rPr>
              <a:t>ÖĞRENCİLERİN  GÖREV VE SORUMLULUKLARI</a:t>
            </a:r>
            <a:endParaRPr lang="tr-TR" sz="2800" dirty="0">
              <a:solidFill>
                <a:srgbClr val="FF0000"/>
              </a:solidFill>
            </a:endParaRPr>
          </a:p>
          <a:p>
            <a:pPr>
              <a:lnSpc>
                <a:spcPct val="150000"/>
              </a:lnSpc>
            </a:pPr>
            <a:r>
              <a:rPr lang="tr-TR" b="1" dirty="0">
                <a:solidFill>
                  <a:srgbClr val="002060"/>
                </a:solidFill>
              </a:rPr>
              <a:t>1.Her türlü toplumsal ve kültürel farklılıklara karşı hoşgörülü olmak</a:t>
            </a:r>
          </a:p>
          <a:p>
            <a:pPr>
              <a:lnSpc>
                <a:spcPct val="150000"/>
              </a:lnSpc>
            </a:pPr>
            <a:r>
              <a:rPr lang="tr-TR" b="1" dirty="0">
                <a:solidFill>
                  <a:srgbClr val="002060"/>
                </a:solidFill>
              </a:rPr>
              <a:t>2.Sınıf atmosferinin öğrenmeyi besleyici bir hale gelmesi için çaba göstermek ve atmosferi bozucu tutum ve davranışlarda bulunmamak</a:t>
            </a:r>
          </a:p>
          <a:p>
            <a:pPr>
              <a:lnSpc>
                <a:spcPct val="150000"/>
              </a:lnSpc>
            </a:pPr>
            <a:r>
              <a:rPr lang="tr-TR" b="1" dirty="0">
                <a:solidFill>
                  <a:srgbClr val="002060"/>
                </a:solidFill>
              </a:rPr>
              <a:t>3.Arkadaşlarına ilişkin davranışlarında adil, çatışma durumlarında çözüm odaklı olmak</a:t>
            </a:r>
          </a:p>
          <a:p>
            <a:pPr>
              <a:lnSpc>
                <a:spcPct val="150000"/>
              </a:lnSpc>
            </a:pPr>
            <a:r>
              <a:rPr lang="tr-TR" b="1" dirty="0">
                <a:solidFill>
                  <a:srgbClr val="002060"/>
                </a:solidFill>
              </a:rPr>
              <a:t>4.Sınıfta kampüs ortamında, konuşma biçimi, tutum ve davranışlar, görünüm gibi konularda profesyonel </a:t>
            </a:r>
            <a:r>
              <a:rPr lang="tr-TR" b="1" dirty="0" smtClean="0">
                <a:solidFill>
                  <a:srgbClr val="002060"/>
                </a:solidFill>
              </a:rPr>
              <a:t>davranmak</a:t>
            </a:r>
          </a:p>
          <a:p>
            <a:pPr>
              <a:lnSpc>
                <a:spcPct val="150000"/>
              </a:lnSpc>
            </a:pPr>
            <a:r>
              <a:rPr lang="tr-TR" b="1" dirty="0" smtClean="0">
                <a:solidFill>
                  <a:srgbClr val="002060"/>
                </a:solidFill>
              </a:rPr>
              <a:t>5.Öğrenci </a:t>
            </a:r>
            <a:r>
              <a:rPr lang="tr-TR" b="1" dirty="0">
                <a:solidFill>
                  <a:srgbClr val="002060"/>
                </a:solidFill>
              </a:rPr>
              <a:t>sorumluluklarını engelleyebilecek biçimde içki ya da madde kullanmamak, sigara yasağı bulunan kısımlarda tütün ve tütün mamulleri tüketmemek</a:t>
            </a:r>
          </a:p>
          <a:p>
            <a:pPr>
              <a:lnSpc>
                <a:spcPct val="150000"/>
              </a:lnSpc>
            </a:pPr>
            <a:r>
              <a:rPr lang="tr-TR" b="1" dirty="0">
                <a:solidFill>
                  <a:srgbClr val="002060"/>
                </a:solidFill>
              </a:rPr>
              <a:t>6.Üniversitenin adını ya da logosunu izinsiz kullanmamak</a:t>
            </a:r>
          </a:p>
        </p:txBody>
      </p:sp>
      <p:pic>
        <p:nvPicPr>
          <p:cNvPr id="5"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8508674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16632"/>
            <a:ext cx="8964488" cy="4662815"/>
          </a:xfrm>
          <a:prstGeom prst="rect">
            <a:avLst/>
          </a:prstGeom>
        </p:spPr>
        <p:txBody>
          <a:bodyPr wrap="square">
            <a:spAutoFit/>
          </a:bodyPr>
          <a:lstStyle/>
          <a:p>
            <a:pPr>
              <a:lnSpc>
                <a:spcPct val="150000"/>
              </a:lnSpc>
            </a:pPr>
            <a:r>
              <a:rPr lang="tr-TR" b="1" dirty="0">
                <a:solidFill>
                  <a:srgbClr val="002060"/>
                </a:solidFill>
              </a:rPr>
              <a:t>7.Öğrenci kulüp ve örgütlerinde ve üniversitelerarası toplantılarda, üniversitenin ismini yalnızca üniversiteye aidiyeti belirtmek için kullanmak.</a:t>
            </a:r>
          </a:p>
          <a:p>
            <a:pPr>
              <a:lnSpc>
                <a:spcPct val="150000"/>
              </a:lnSpc>
            </a:pPr>
            <a:r>
              <a:rPr lang="tr-TR" b="1" dirty="0">
                <a:solidFill>
                  <a:srgbClr val="002060"/>
                </a:solidFill>
              </a:rPr>
              <a:t>8.Üniversiteye ait taşınır ve taşınmaz tüm malzeme ve eşyalara kasten zarar vermemek</a:t>
            </a:r>
          </a:p>
          <a:p>
            <a:pPr>
              <a:lnSpc>
                <a:spcPct val="150000"/>
              </a:lnSpc>
            </a:pPr>
            <a:r>
              <a:rPr lang="tr-TR" b="1" dirty="0">
                <a:solidFill>
                  <a:srgbClr val="002060"/>
                </a:solidFill>
              </a:rPr>
              <a:t>9.Akademik dürüstlük ve gizliliğe uygun davranmak</a:t>
            </a:r>
          </a:p>
          <a:p>
            <a:pPr>
              <a:lnSpc>
                <a:spcPct val="150000"/>
              </a:lnSpc>
            </a:pPr>
            <a:r>
              <a:rPr lang="tr-TR" b="1" dirty="0">
                <a:solidFill>
                  <a:srgbClr val="002060"/>
                </a:solidFill>
              </a:rPr>
              <a:t>10.Kampüs içerisinde her zaman üniversitenin kimlik ya da yaka kartlarını üstlerinde taşımak</a:t>
            </a:r>
          </a:p>
          <a:p>
            <a:pPr>
              <a:lnSpc>
                <a:spcPct val="150000"/>
              </a:lnSpc>
            </a:pPr>
            <a:r>
              <a:rPr lang="tr-TR" b="1" dirty="0">
                <a:solidFill>
                  <a:srgbClr val="002060"/>
                </a:solidFill>
              </a:rPr>
              <a:t>11.Laboratuvar çalışmalarında, her laboratuvar için ayrı ayrı belirlenmiş ve önceden duyurulmuş ve laboratuvar salonlarına asılmış kurallara uygun davranmak</a:t>
            </a:r>
          </a:p>
          <a:p>
            <a:pPr>
              <a:lnSpc>
                <a:spcPct val="150000"/>
              </a:lnSpc>
            </a:pPr>
            <a:r>
              <a:rPr lang="tr-TR" b="1" dirty="0">
                <a:solidFill>
                  <a:srgbClr val="002060"/>
                </a:solidFill>
              </a:rPr>
              <a:t>12.Amfilerin önünde bulunan turnikeler 16.09.2019 tarihinden itibaren faaliyete geçeceğinden  ders  yoklamaları sisteme otomatik olarak işlenecektir. Ayrıca turnikeler ve amfilerin olduğu alanlar kamera sistemi ile izlenmektedir. Derse girecek öğrencilerin kimlik kartlarını okutmaları gerekmektedir.</a:t>
            </a:r>
          </a:p>
        </p:txBody>
      </p:sp>
      <p:pic>
        <p:nvPicPr>
          <p:cNvPr id="3" name="Picture 2" descr="http://4.bp.blogspot.com/-etF4EzKIF2g/Twn8fa8c5lI/AAAAAAAAA94/TK01A9kgKKQ/s1600/dikkat.jpg"/>
          <p:cNvPicPr>
            <a:picLocks noChangeAspect="1" noChangeArrowheads="1"/>
          </p:cNvPicPr>
          <p:nvPr/>
        </p:nvPicPr>
        <p:blipFill>
          <a:blip r:embed="rId2">
            <a:extLst/>
          </a:blip>
          <a:srcRect/>
          <a:stretch>
            <a:fillRect/>
          </a:stretch>
        </p:blipFill>
        <p:spPr bwMode="auto">
          <a:xfrm rot="1003803">
            <a:off x="6153995" y="3963063"/>
            <a:ext cx="2631713" cy="2870282"/>
          </a:xfrm>
          <a:prstGeom prst="ellipse">
            <a:avLst/>
          </a:prstGeom>
          <a:ln>
            <a:noFill/>
          </a:ln>
          <a:effectLst>
            <a:softEdge rad="112500"/>
          </a:effectLst>
          <a:extLst/>
        </p:spPr>
      </p:pic>
      <p:pic>
        <p:nvPicPr>
          <p:cNvPr id="4"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8991190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Resim 1"/>
          <p:cNvPicPr>
            <a:picLocks noChangeAspect="1"/>
          </p:cNvPicPr>
          <p:nvPr/>
        </p:nvPicPr>
        <p:blipFill>
          <a:blip r:embed="rId2">
            <a:lum bright="70000" contrast="-70000"/>
          </a:blip>
          <a:srcRect/>
          <a:stretch>
            <a:fillRect/>
          </a:stretch>
        </p:blipFill>
        <p:spPr bwMode="auto">
          <a:xfrm>
            <a:off x="1403648" y="476672"/>
            <a:ext cx="6156920" cy="6026150"/>
          </a:xfrm>
          <a:prstGeom prst="rect">
            <a:avLst/>
          </a:prstGeom>
          <a:noFill/>
          <a:ln w="9525">
            <a:noFill/>
            <a:miter lim="800000"/>
            <a:headEnd/>
            <a:tailEnd/>
          </a:ln>
        </p:spPr>
      </p:pic>
      <p:pic>
        <p:nvPicPr>
          <p:cNvPr id="20483"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
        <p:nvSpPr>
          <p:cNvPr id="6" name="Dikdörtgen 5"/>
          <p:cNvSpPr/>
          <p:nvPr/>
        </p:nvSpPr>
        <p:spPr>
          <a:xfrm>
            <a:off x="0" y="52632"/>
            <a:ext cx="8988425" cy="3046988"/>
          </a:xfrm>
          <a:prstGeom prst="rect">
            <a:avLst/>
          </a:prstGeom>
          <a:noFill/>
          <a:scene3d>
            <a:camera prst="orthographicFront"/>
            <a:lightRig rig="soft" dir="tl">
              <a:rot lat="0" lon="0" rev="0"/>
            </a:lightRig>
          </a:scene3d>
          <a:sp3d>
            <a:bevelT prst="angle"/>
          </a:sp3d>
        </p:spPr>
        <p:txBody>
          <a:bodyPr>
            <a:spAutoFit/>
            <a:sp3d contourW="25400" prstMaterial="matte">
              <a:bevelT w="25400" h="55880" prst="artDeco"/>
              <a:contourClr>
                <a:schemeClr val="accent2">
                  <a:tint val="20000"/>
                </a:schemeClr>
              </a:contourClr>
            </a:sp3d>
          </a:bodyPr>
          <a:lstStyle/>
          <a:p>
            <a:pPr algn="just">
              <a:defRPr/>
            </a:pPr>
            <a:endParaRPr lang="tr-TR" sz="3200" dirty="0" smtClean="0"/>
          </a:p>
          <a:p>
            <a:pPr algn="just">
              <a:defRPr/>
            </a:pPr>
            <a:endParaRPr lang="tr-TR" sz="3200" dirty="0"/>
          </a:p>
          <a:p>
            <a:pPr algn="just">
              <a:defRPr/>
            </a:pPr>
            <a:endParaRPr lang="tr-TR" sz="3200" dirty="0" smtClean="0"/>
          </a:p>
          <a:p>
            <a:pPr algn="just">
              <a:defRPr/>
            </a:pPr>
            <a:endParaRPr lang="tr-TR" sz="3200" dirty="0"/>
          </a:p>
          <a:p>
            <a:pPr algn="ctr">
              <a:defRPr/>
            </a:pPr>
            <a:r>
              <a:rPr lang="tr-TR" sz="3200" b="1" dirty="0" smtClean="0">
                <a:solidFill>
                  <a:srgbClr val="002060"/>
                </a:solidFill>
              </a:rPr>
              <a:t>ONDOKUZ </a:t>
            </a:r>
            <a:r>
              <a:rPr lang="tr-TR" sz="3200" b="1" dirty="0">
                <a:solidFill>
                  <a:srgbClr val="002060"/>
                </a:solidFill>
              </a:rPr>
              <a:t>MAYIS ÜNİVERSİTESİ ÖN LİSANS VE LİSANS EĞİTİM-ÖĞRETİM YÖNETMELİĞİ </a:t>
            </a:r>
            <a:endParaRPr lang="tr-TR" sz="2400" b="1" spc="50" dirty="0">
              <a:ln w="11430"/>
              <a:solidFill>
                <a:srgbClr val="002060"/>
              </a:solidFill>
            </a:endParaRPr>
          </a:p>
        </p:txBody>
      </p:sp>
      <p:pic>
        <p:nvPicPr>
          <p:cNvPr id="4" name="Resim 3"/>
          <p:cNvPicPr>
            <a:picLocks noChangeAspect="1"/>
          </p:cNvPicPr>
          <p:nvPr/>
        </p:nvPicPr>
        <p:blipFill>
          <a:blip/>
          <a:stretch>
            <a:fillRect/>
          </a:stretch>
        </p:blipFill>
        <p:spPr>
          <a:xfrm>
            <a:off x="7315200" y="685800"/>
            <a:ext cx="1752600" cy="2558643"/>
          </a:xfrm>
          <a:prstGeom prst="rect">
            <a:avLst/>
          </a:prstGeom>
          <a:ln>
            <a:noFill/>
          </a:ln>
          <a:effectLst>
            <a:softEdge rad="112500"/>
          </a:effectLst>
        </p:spPr>
      </p:pic>
    </p:spTree>
    <p:extLst>
      <p:ext uri="{BB962C8B-B14F-4D97-AF65-F5344CB8AC3E}">
        <p14:creationId xmlns:p14="http://schemas.microsoft.com/office/powerpoint/2010/main" val="6906755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lum bright="70000" contrast="-70000"/>
          </a:blip>
          <a:srcRect/>
          <a:stretch>
            <a:fillRect/>
          </a:stretch>
        </p:blipFill>
        <p:spPr bwMode="auto">
          <a:xfrm>
            <a:off x="1115616" y="548680"/>
            <a:ext cx="7029400" cy="6024563"/>
          </a:xfrm>
          <a:prstGeom prst="rect">
            <a:avLst/>
          </a:prstGeom>
          <a:noFill/>
          <a:ln w="9525">
            <a:noFill/>
            <a:miter lim="800000"/>
            <a:headEnd/>
            <a:tailEnd/>
          </a:ln>
        </p:spPr>
      </p:pic>
      <p:sp>
        <p:nvSpPr>
          <p:cNvPr id="4" name="Dikdörtgen 3"/>
          <p:cNvSpPr/>
          <p:nvPr/>
        </p:nvSpPr>
        <p:spPr>
          <a:xfrm>
            <a:off x="1331640" y="1916832"/>
            <a:ext cx="6552728" cy="1815882"/>
          </a:xfrm>
          <a:prstGeom prst="rect">
            <a:avLst/>
          </a:prstGeom>
        </p:spPr>
        <p:txBody>
          <a:bodyPr wrap="square">
            <a:spAutoFit/>
          </a:bodyPr>
          <a:lstStyle/>
          <a:p>
            <a:pPr algn="ctr"/>
            <a:r>
              <a:rPr lang="tr-TR" sz="2800" b="1" dirty="0">
                <a:solidFill>
                  <a:srgbClr val="002060"/>
                </a:solidFill>
              </a:rPr>
              <a:t>T.C.</a:t>
            </a:r>
          </a:p>
          <a:p>
            <a:pPr algn="ctr"/>
            <a:r>
              <a:rPr lang="tr-TR" sz="2800" b="1" dirty="0">
                <a:solidFill>
                  <a:srgbClr val="002060"/>
                </a:solidFill>
              </a:rPr>
              <a:t>ONDOKUZ MAYIS ÜNİVERSİTESİ</a:t>
            </a:r>
          </a:p>
          <a:p>
            <a:pPr algn="ctr"/>
            <a:r>
              <a:rPr lang="tr-TR" sz="2800" b="1" dirty="0">
                <a:solidFill>
                  <a:srgbClr val="002060"/>
                </a:solidFill>
              </a:rPr>
              <a:t>DİŞ HEKİMLİĞİ FAKÜLTESİ</a:t>
            </a:r>
          </a:p>
          <a:p>
            <a:pPr algn="ctr"/>
            <a:r>
              <a:rPr lang="tr-TR" sz="2800" b="1" dirty="0">
                <a:solidFill>
                  <a:srgbClr val="002060"/>
                </a:solidFill>
              </a:rPr>
              <a:t>LİSANS EĞİTİM-ÖĞRETİM YÖNERGESİ </a:t>
            </a:r>
          </a:p>
        </p:txBody>
      </p:sp>
      <p:pic>
        <p:nvPicPr>
          <p:cNvPr id="5"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6826842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5" name="Dikdörtgen 4"/>
          <p:cNvSpPr/>
          <p:nvPr/>
        </p:nvSpPr>
        <p:spPr>
          <a:xfrm>
            <a:off x="0" y="-3542139"/>
            <a:ext cx="9036496" cy="10556736"/>
          </a:xfrm>
          <a:prstGeom prst="rect">
            <a:avLst/>
          </a:prstGeom>
        </p:spPr>
        <p:txBody>
          <a:bodyPr wrap="square">
            <a:spAutoFit/>
          </a:bodyPr>
          <a:lstStyle/>
          <a:p>
            <a:endParaRPr lang="tr-TR" b="1" dirty="0" smtClean="0"/>
          </a:p>
          <a:p>
            <a:endParaRPr lang="tr-TR" b="1" dirty="0"/>
          </a:p>
          <a:p>
            <a:endParaRPr lang="tr-TR" b="1" dirty="0" smtClean="0"/>
          </a:p>
          <a:p>
            <a:endParaRPr lang="tr-TR" b="1" dirty="0"/>
          </a:p>
          <a:p>
            <a:endParaRPr lang="tr-TR" b="1" dirty="0" smtClean="0"/>
          </a:p>
          <a:p>
            <a:endParaRPr lang="tr-TR" b="1" dirty="0"/>
          </a:p>
          <a:p>
            <a:endParaRPr lang="tr-TR" b="1" dirty="0" smtClean="0"/>
          </a:p>
          <a:p>
            <a:endParaRPr lang="tr-TR" b="1" dirty="0"/>
          </a:p>
          <a:p>
            <a:endParaRPr lang="tr-TR" b="1" dirty="0" smtClean="0"/>
          </a:p>
          <a:p>
            <a:endParaRPr lang="tr-TR" b="1" dirty="0"/>
          </a:p>
          <a:p>
            <a:endParaRPr lang="tr-TR" b="1" dirty="0" smtClean="0"/>
          </a:p>
          <a:p>
            <a:endParaRPr lang="tr-TR" b="1" dirty="0"/>
          </a:p>
          <a:p>
            <a:endParaRPr lang="tr-TR" b="1" dirty="0" smtClean="0"/>
          </a:p>
          <a:p>
            <a:endParaRPr lang="tr-TR" b="1" dirty="0"/>
          </a:p>
          <a:p>
            <a:endParaRPr lang="tr-TR" b="1" dirty="0" smtClean="0"/>
          </a:p>
          <a:p>
            <a:r>
              <a:rPr lang="tr-TR" sz="3200" dirty="0" smtClean="0">
                <a:solidFill>
                  <a:srgbClr val="C00000"/>
                </a:solidFill>
              </a:rPr>
              <a:t>Öğretim </a:t>
            </a:r>
            <a:r>
              <a:rPr lang="tr-TR" sz="3200" dirty="0">
                <a:solidFill>
                  <a:srgbClr val="C00000"/>
                </a:solidFill>
              </a:rPr>
              <a:t>programı </a:t>
            </a:r>
          </a:p>
          <a:p>
            <a:pPr>
              <a:lnSpc>
                <a:spcPct val="150000"/>
              </a:lnSpc>
            </a:pPr>
            <a:r>
              <a:rPr lang="tr-TR" sz="2000" b="1" dirty="0">
                <a:solidFill>
                  <a:srgbClr val="002060"/>
                </a:solidFill>
              </a:rPr>
              <a:t>MADDE 13 – (1) Fakültede örgün eğitim-öğretim uygulanır. Ancak, Türk Dili, Yabancı Dil, Atatürk İlkeleri ve İnkılap Tarihi, Mesleki Yabancı Dil ve Seçmeli Yabancı Dil dersleri örgün veya uzaktan eğitim ile de verilebilir</a:t>
            </a:r>
            <a:r>
              <a:rPr lang="tr-TR" sz="2000" b="1" dirty="0" smtClean="0">
                <a:solidFill>
                  <a:srgbClr val="002060"/>
                </a:solidFill>
              </a:rPr>
              <a:t>.</a:t>
            </a:r>
            <a:endParaRPr lang="tr-TR" sz="2000" b="1" dirty="0">
              <a:solidFill>
                <a:srgbClr val="002060"/>
              </a:solidFill>
            </a:endParaRPr>
          </a:p>
          <a:p>
            <a:pPr>
              <a:lnSpc>
                <a:spcPct val="150000"/>
              </a:lnSpc>
            </a:pPr>
            <a:r>
              <a:rPr lang="tr-TR" sz="2000" b="1" dirty="0">
                <a:solidFill>
                  <a:srgbClr val="002060"/>
                </a:solidFill>
              </a:rPr>
              <a:t>(2) Fakültede eğitim ve öğretim programındaki blok dersler </a:t>
            </a:r>
            <a:r>
              <a:rPr lang="tr-TR" sz="2000" b="1" dirty="0">
                <a:solidFill>
                  <a:srgbClr val="C00000"/>
                </a:solidFill>
              </a:rPr>
              <a:t>ön koşul dersler olup, sınıf geçme uygulanır. Başarılı olamayan öğrenci bir üst sınıfa geçemez.</a:t>
            </a:r>
          </a:p>
          <a:p>
            <a:pPr>
              <a:lnSpc>
                <a:spcPct val="150000"/>
              </a:lnSpc>
            </a:pPr>
            <a:r>
              <a:rPr lang="tr-TR" sz="2000" b="1" dirty="0">
                <a:solidFill>
                  <a:srgbClr val="002060"/>
                </a:solidFill>
              </a:rPr>
              <a:t>(3) 2547 sayılı Kanunun 5 inci maddesinin birinci fıkrasının (ı) bendinde okutulması öngörülen ortak zorunlu derslerde ders geçme esastır.</a:t>
            </a:r>
          </a:p>
          <a:p>
            <a:pPr>
              <a:lnSpc>
                <a:spcPct val="150000"/>
              </a:lnSpc>
            </a:pPr>
            <a:r>
              <a:rPr lang="tr-TR" sz="2000" b="1" dirty="0">
                <a:solidFill>
                  <a:srgbClr val="002060"/>
                </a:solidFill>
              </a:rPr>
              <a:t>(4) Kendi başına uygulama niteliğinde olan </a:t>
            </a:r>
            <a:r>
              <a:rPr lang="tr-TR" sz="2000" b="1" dirty="0">
                <a:solidFill>
                  <a:srgbClr val="C00000"/>
                </a:solidFill>
              </a:rPr>
              <a:t>4 üncü ve 5 inci sınıflardaki klinik uygulama derslerinden </a:t>
            </a:r>
            <a:r>
              <a:rPr lang="tr-TR" sz="2000" b="1" dirty="0" smtClean="0">
                <a:solidFill>
                  <a:srgbClr val="C00000"/>
                </a:solidFill>
              </a:rPr>
              <a:t>EN FAZLA BİR TANESİNDEN başarısız </a:t>
            </a:r>
            <a:r>
              <a:rPr lang="tr-TR" sz="2000" b="1" dirty="0">
                <a:solidFill>
                  <a:srgbClr val="C00000"/>
                </a:solidFill>
              </a:rPr>
              <a:t>olan öğrenciler,</a:t>
            </a:r>
            <a:r>
              <a:rPr lang="tr-TR" sz="2000" b="1" dirty="0">
                <a:solidFill>
                  <a:srgbClr val="002060"/>
                </a:solidFill>
              </a:rPr>
              <a:t> bir sonraki yılda dersin devamı niteliğinde olan, aynı adlı klinik uygulama derslerinden önce almak, derse devam etmek ve kaldığı döneme ait iş/puan/klinik uygulama barajlarını tekrarlamak şartıyla bir üst sınıfa geçebilir.</a:t>
            </a:r>
          </a:p>
          <a:p>
            <a:endParaRPr lang="tr-TR" dirty="0"/>
          </a:p>
        </p:txBody>
      </p:sp>
    </p:spTree>
    <p:extLst>
      <p:ext uri="{BB962C8B-B14F-4D97-AF65-F5344CB8AC3E}">
        <p14:creationId xmlns:p14="http://schemas.microsoft.com/office/powerpoint/2010/main" val="3302039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3" name="Dikdörtgen 2"/>
          <p:cNvSpPr/>
          <p:nvPr/>
        </p:nvSpPr>
        <p:spPr>
          <a:xfrm>
            <a:off x="323528" y="-356651"/>
            <a:ext cx="8712968" cy="6878806"/>
          </a:xfrm>
          <a:prstGeom prst="rect">
            <a:avLst/>
          </a:prstGeom>
        </p:spPr>
        <p:txBody>
          <a:bodyPr wrap="square">
            <a:spAutoFit/>
          </a:bodyPr>
          <a:lstStyle/>
          <a:p>
            <a:endParaRPr lang="tr-TR" dirty="0" smtClean="0"/>
          </a:p>
          <a:p>
            <a:endParaRPr lang="tr-TR" dirty="0"/>
          </a:p>
          <a:p>
            <a:pPr>
              <a:lnSpc>
                <a:spcPct val="150000"/>
              </a:lnSpc>
            </a:pPr>
            <a:r>
              <a:rPr lang="tr-TR" b="1" dirty="0" smtClean="0">
                <a:solidFill>
                  <a:srgbClr val="002060"/>
                </a:solidFill>
              </a:rPr>
              <a:t>5</a:t>
            </a:r>
            <a:r>
              <a:rPr lang="tr-TR" b="1" dirty="0">
                <a:solidFill>
                  <a:srgbClr val="002060"/>
                </a:solidFill>
              </a:rPr>
              <a:t>) Sınava girme şartlarını yerine getirdiği halde ders/blok veya klinik uygulamalardan yalnızca birisinden başarısız olan 5 inci sınıf öğrencilerine mezuniyet tek ders sınavı hakkı verilir.</a:t>
            </a:r>
          </a:p>
          <a:p>
            <a:pPr>
              <a:lnSpc>
                <a:spcPct val="150000"/>
              </a:lnSpc>
            </a:pPr>
            <a:r>
              <a:rPr lang="tr-TR" b="1" dirty="0">
                <a:solidFill>
                  <a:srgbClr val="002060"/>
                </a:solidFill>
              </a:rPr>
              <a:t>(6) Eğitim-öğretim programı, Anabilim Dalları Akademik Kurullarının önerisi üzerine, Fakülte kurulunca karara bağlanarak, Senatoya sunulur.</a:t>
            </a:r>
          </a:p>
          <a:p>
            <a:pPr>
              <a:lnSpc>
                <a:spcPct val="150000"/>
              </a:lnSpc>
            </a:pPr>
            <a:r>
              <a:rPr lang="tr-TR" b="1" dirty="0">
                <a:solidFill>
                  <a:srgbClr val="002060"/>
                </a:solidFill>
              </a:rPr>
              <a:t>(7) Öğretim programında, program hakkında bilgi, programda okutulacak derslerin/blokların ve klinik uygulama derslerinin kodu, adı, haftalık teorik, pratik Ulusal ve AKTS kredileri, zorunlu ve seçmeli olma durumu, program yeterlilikleri sınavlar, değerlendirme ve mezuniyet koşulları ile ders/blokların içeriği, haftalara göre işlenecek konular, verilme şekli, öğrenme ve öğretme teknikleri, sorumluları, amacı, hedefi, öğrenme çıktıları ve kaynaklarını belirten hususlar bulunur.</a:t>
            </a:r>
          </a:p>
          <a:p>
            <a:pPr>
              <a:lnSpc>
                <a:spcPct val="150000"/>
              </a:lnSpc>
            </a:pPr>
            <a:r>
              <a:rPr lang="tr-TR" b="1" dirty="0">
                <a:solidFill>
                  <a:srgbClr val="002060"/>
                </a:solidFill>
              </a:rPr>
              <a:t>(8) Diş hekimliği öğretim programı, 2547 sayılı Kanunun 5 inci maddesinin 1 inci fıkrasının (ı) bendinde okutulması öngörülen dersler dışında en fazla iki yüz kredilik ders içermesi zorunludur. Bu dersler 300 AKTS olarak hesaplanır. Bir dersin AKTS kredisinin nasıl hesaplanacağına ilişkin esaslar Senato tarafından belirlenir.</a:t>
            </a:r>
          </a:p>
        </p:txBody>
      </p:sp>
    </p:spTree>
    <p:extLst>
      <p:ext uri="{BB962C8B-B14F-4D97-AF65-F5344CB8AC3E}">
        <p14:creationId xmlns:p14="http://schemas.microsoft.com/office/powerpoint/2010/main" val="29507913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graphicFrame>
        <p:nvGraphicFramePr>
          <p:cNvPr id="3" name="Tablo 2"/>
          <p:cNvGraphicFramePr>
            <a:graphicFrameLocks noGrp="1"/>
          </p:cNvGraphicFramePr>
          <p:nvPr>
            <p:extLst>
              <p:ext uri="{D42A27DB-BD31-4B8C-83A1-F6EECF244321}">
                <p14:modId xmlns:p14="http://schemas.microsoft.com/office/powerpoint/2010/main" val="1104890311"/>
              </p:ext>
            </p:extLst>
          </p:nvPr>
        </p:nvGraphicFramePr>
        <p:xfrm>
          <a:off x="395536" y="764704"/>
          <a:ext cx="8229600" cy="5074920"/>
        </p:xfrm>
        <a:graphic>
          <a:graphicData uri="http://schemas.openxmlformats.org/drawingml/2006/table">
            <a:tbl>
              <a:tblPr firstRow="1" firstCol="1" bandRow="1">
                <a:tableStyleId>{5C22544A-7EE6-4342-B048-85BDC9FD1C3A}</a:tableStyleId>
              </a:tblPr>
              <a:tblGrid>
                <a:gridCol w="8229600"/>
              </a:tblGrid>
              <a:tr h="2448272">
                <a:tc>
                  <a:txBody>
                    <a:bodyPr/>
                    <a:lstStyle/>
                    <a:p>
                      <a:pPr algn="just">
                        <a:spcAft>
                          <a:spcPts val="0"/>
                        </a:spcAft>
                      </a:pPr>
                      <a:r>
                        <a:rPr lang="tr-TR" sz="1100" dirty="0">
                          <a:effectLst/>
                        </a:rPr>
                        <a:t> </a:t>
                      </a:r>
                    </a:p>
                    <a:p>
                      <a:pPr indent="452755" algn="just">
                        <a:spcAft>
                          <a:spcPts val="0"/>
                        </a:spcAft>
                      </a:pPr>
                      <a:r>
                        <a:rPr lang="tr-TR" sz="2400" b="1" dirty="0">
                          <a:solidFill>
                            <a:srgbClr val="FFFF00"/>
                          </a:solidFill>
                          <a:effectLst/>
                        </a:rPr>
                        <a:t>Ön koşul dersler </a:t>
                      </a:r>
                    </a:p>
                    <a:p>
                      <a:pPr indent="452755" algn="just">
                        <a:spcAft>
                          <a:spcPts val="0"/>
                        </a:spcAft>
                      </a:pPr>
                      <a:r>
                        <a:rPr lang="tr-TR" sz="1800" b="1" dirty="0">
                          <a:effectLst/>
                        </a:rPr>
                        <a:t>MADDE 18 – (1) Diş Hekimliği Fakültesinde Yüksek Öğretim Kurulunun belirlediği 5(ı) dersleri hariç, her öğretim yılında alınan temel tıp bilimleri ve diş hekimliğinin mesleki konularının işlendiği teorik ve laboratuvar uygulamalar/klinik öncesi uygulamaların olduğu zorunlu blok dersler bir sonraki yılın ön koşuludur. Bir üst sınıfa devam edebilmek için klinik öncesi uygulama ve ders bloklarının her birinin başarı notunun en az 60 olması gerekir.</a:t>
                      </a:r>
                    </a:p>
                    <a:p>
                      <a:pPr algn="just">
                        <a:spcAft>
                          <a:spcPts val="0"/>
                        </a:spcAft>
                      </a:pPr>
                      <a:r>
                        <a:rPr lang="tr-TR" sz="1800" b="1" dirty="0">
                          <a:effectLst/>
                        </a:rPr>
                        <a:t> </a:t>
                      </a:r>
                      <a:endParaRPr lang="tr-TR" sz="1800" b="1" dirty="0">
                        <a:effectLst/>
                        <a:latin typeface="Cambria"/>
                        <a:ea typeface="MS Mincho"/>
                        <a:cs typeface="Times New Roman"/>
                      </a:endParaRPr>
                    </a:p>
                  </a:txBody>
                  <a:tcPr marL="61551" marR="61551" marT="0" marB="0"/>
                </a:tc>
              </a:tr>
              <a:tr h="2448272">
                <a:tc>
                  <a:txBody>
                    <a:bodyPr/>
                    <a:lstStyle/>
                    <a:p>
                      <a:pPr algn="just">
                        <a:spcAft>
                          <a:spcPts val="0"/>
                        </a:spcAft>
                      </a:pPr>
                      <a:r>
                        <a:rPr lang="tr-TR" sz="1100" dirty="0">
                          <a:effectLst/>
                        </a:rPr>
                        <a:t> </a:t>
                      </a:r>
                      <a:endParaRPr lang="tr-TR" sz="2400" dirty="0">
                        <a:solidFill>
                          <a:srgbClr val="FFFF00"/>
                        </a:solidFill>
                        <a:effectLst/>
                      </a:endParaRPr>
                    </a:p>
                    <a:p>
                      <a:pPr indent="452755" algn="just">
                        <a:spcAft>
                          <a:spcPts val="0"/>
                        </a:spcAft>
                      </a:pPr>
                      <a:r>
                        <a:rPr lang="tr-TR" sz="2400" dirty="0">
                          <a:solidFill>
                            <a:srgbClr val="FFFF00"/>
                          </a:solidFill>
                          <a:effectLst/>
                        </a:rPr>
                        <a:t>Ön koşullu dersler </a:t>
                      </a:r>
                    </a:p>
                    <a:p>
                      <a:pPr indent="452755" algn="just">
                        <a:spcAft>
                          <a:spcPts val="0"/>
                        </a:spcAft>
                      </a:pPr>
                      <a:r>
                        <a:rPr lang="tr-TR" sz="1800" dirty="0">
                          <a:effectLst/>
                        </a:rPr>
                        <a:t>MADDE 19 – (1) Kendi başına uygulama niteliğinde olan 4 ve 5 inci sınıflardaki klinik uygulama dersleri ön koşullu derslerdir. Bu klinik uygulama derslerinin en fazla bir tanesinden başarısız olan öğrenciler, başarısız olduğu klinik uygulama dersini, bir sonraki yılda aynı adlı ve o dersin devamı niteliğinde olan klinik uygulama dersinden önce 5.sınıfların klinik uygulama saatlerinde almak, derse devam etmek ve kaldığı döneme ait iş/puan/klinik uygulama barajını tekrarlamak şartıyla bir üst sınıfa geçebilir.</a:t>
                      </a:r>
                    </a:p>
                    <a:p>
                      <a:pPr algn="just">
                        <a:spcAft>
                          <a:spcPts val="0"/>
                        </a:spcAft>
                      </a:pPr>
                      <a:r>
                        <a:rPr lang="tr-TR" sz="1100" dirty="0">
                          <a:effectLst/>
                        </a:rPr>
                        <a:t> </a:t>
                      </a:r>
                      <a:endParaRPr lang="tr-TR" sz="1100" dirty="0">
                        <a:effectLst/>
                        <a:latin typeface="Cambria"/>
                        <a:ea typeface="MS Mincho"/>
                        <a:cs typeface="Times New Roman"/>
                      </a:endParaRPr>
                    </a:p>
                  </a:txBody>
                  <a:tcPr marL="61551" marR="61551" marT="0" marB="0"/>
                </a:tc>
              </a:tr>
            </a:tbl>
          </a:graphicData>
        </a:graphic>
      </p:graphicFrame>
    </p:spTree>
    <p:extLst>
      <p:ext uri="{BB962C8B-B14F-4D97-AF65-F5344CB8AC3E}">
        <p14:creationId xmlns:p14="http://schemas.microsoft.com/office/powerpoint/2010/main" val="12325057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3" name="Dikdörtgen 2"/>
          <p:cNvSpPr/>
          <p:nvPr/>
        </p:nvSpPr>
        <p:spPr>
          <a:xfrm>
            <a:off x="467544" y="332656"/>
            <a:ext cx="8496944" cy="5863144"/>
          </a:xfrm>
          <a:prstGeom prst="rect">
            <a:avLst/>
          </a:prstGeom>
        </p:spPr>
        <p:txBody>
          <a:bodyPr wrap="square">
            <a:spAutoFit/>
          </a:bodyPr>
          <a:lstStyle/>
          <a:p>
            <a:r>
              <a:rPr lang="tr-TR" sz="2400" b="1" dirty="0">
                <a:solidFill>
                  <a:srgbClr val="C00000"/>
                </a:solidFill>
              </a:rPr>
              <a:t>Derslere devam esasları ve ders tekrarı</a:t>
            </a:r>
            <a:endParaRPr lang="tr-TR" sz="2400" dirty="0">
              <a:solidFill>
                <a:srgbClr val="C00000"/>
              </a:solidFill>
            </a:endParaRPr>
          </a:p>
          <a:p>
            <a:pPr>
              <a:lnSpc>
                <a:spcPct val="150000"/>
              </a:lnSpc>
            </a:pPr>
            <a:r>
              <a:rPr lang="tr-TR" b="1" dirty="0"/>
              <a:t>MADDE 20</a:t>
            </a:r>
            <a:r>
              <a:rPr lang="tr-TR" dirty="0"/>
              <a:t> – (</a:t>
            </a:r>
            <a:r>
              <a:rPr lang="tr-TR" b="1" dirty="0">
                <a:solidFill>
                  <a:srgbClr val="002060"/>
                </a:solidFill>
              </a:rPr>
              <a:t>1) Blok derslerine devam durumu, bloklarda görevli öğretim elemanlarınca veya ders salonları giriş çıkış kart kayıtlarıyla yapılan yoklamalarla tespit edilir. Derse devam zorunluluğunu yerine getirmeyen öğrencilerin listesi/kayıtları sorumlu öğretim elemanı veya giriş çıkış kart kayıt görevlileri tarafından, derslerin bitiminden sonraki iki işgünü içinde öğrencilere duyurulmak üzere o bloğun ilgili koordinatörlüğü aracılığı ile dekanlığa teslim edilmesi zorunludur.</a:t>
            </a:r>
          </a:p>
          <a:p>
            <a:pPr>
              <a:lnSpc>
                <a:spcPct val="150000"/>
              </a:lnSpc>
            </a:pPr>
            <a:r>
              <a:rPr lang="tr-TR" b="1" dirty="0">
                <a:solidFill>
                  <a:srgbClr val="002060"/>
                </a:solidFill>
              </a:rPr>
              <a:t>(2) Öğrencilerin; bir bloğun blok sonu veya klinik uygulama sonu sınavına girebilmeleri için </a:t>
            </a:r>
            <a:r>
              <a:rPr lang="tr-TR" b="1" cap="all" dirty="0">
                <a:solidFill>
                  <a:srgbClr val="C00000"/>
                </a:solidFill>
              </a:rPr>
              <a:t>teorik </a:t>
            </a:r>
            <a:r>
              <a:rPr lang="tr-TR" b="1" cap="all" dirty="0" smtClean="0">
                <a:solidFill>
                  <a:srgbClr val="C00000"/>
                </a:solidFill>
              </a:rPr>
              <a:t>derslerin </a:t>
            </a:r>
            <a:r>
              <a:rPr lang="tr-TR" b="1" cap="all" dirty="0">
                <a:solidFill>
                  <a:srgbClr val="C00000"/>
                </a:solidFill>
              </a:rPr>
              <a:t>en az %70’ine, laboratuvar uygulamalar/klinik öncesi uygulamaları ve klinik uygulamaların her birinin en az % 80’ine devamları zorunludur.</a:t>
            </a:r>
          </a:p>
          <a:p>
            <a:pPr>
              <a:lnSpc>
                <a:spcPct val="150000"/>
              </a:lnSpc>
            </a:pPr>
            <a:r>
              <a:rPr lang="tr-TR" b="1" dirty="0">
                <a:solidFill>
                  <a:srgbClr val="002060"/>
                </a:solidFill>
              </a:rPr>
              <a:t>(3) Devamsızlıkların hesaplanmasında her bir </a:t>
            </a:r>
            <a:r>
              <a:rPr lang="tr-TR" b="1" dirty="0" smtClean="0">
                <a:solidFill>
                  <a:srgbClr val="002060"/>
                </a:solidFill>
              </a:rPr>
              <a:t>  </a:t>
            </a:r>
            <a:r>
              <a:rPr lang="tr-TR" b="1" dirty="0">
                <a:solidFill>
                  <a:srgbClr val="002060"/>
                </a:solidFill>
              </a:rPr>
              <a:t>bloğun </a:t>
            </a:r>
            <a:r>
              <a:rPr lang="tr-TR" b="1" dirty="0" smtClean="0">
                <a:solidFill>
                  <a:srgbClr val="002060"/>
                </a:solidFill>
              </a:rPr>
              <a:t>toplam </a:t>
            </a:r>
            <a:r>
              <a:rPr lang="tr-TR" b="1" dirty="0">
                <a:solidFill>
                  <a:srgbClr val="002060"/>
                </a:solidFill>
              </a:rPr>
              <a:t>saati esas alınır. </a:t>
            </a:r>
          </a:p>
          <a:p>
            <a:pPr>
              <a:lnSpc>
                <a:spcPct val="150000"/>
              </a:lnSpc>
            </a:pPr>
            <a:r>
              <a:rPr lang="tr-TR" b="1" dirty="0">
                <a:solidFill>
                  <a:srgbClr val="002060"/>
                </a:solidFill>
              </a:rPr>
              <a:t>(4) Devam koşulu yerine getirilmemiş blok derslerine, laboratuvar/klinik öncesi uygulamalara/klinik uygulamalara ve seçmeli derslere devam etmek esastır.</a:t>
            </a:r>
          </a:p>
        </p:txBody>
      </p:sp>
    </p:spTree>
    <p:extLst>
      <p:ext uri="{BB962C8B-B14F-4D97-AF65-F5344CB8AC3E}">
        <p14:creationId xmlns:p14="http://schemas.microsoft.com/office/powerpoint/2010/main" val="5400507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3" name="Dikdörtgen 2"/>
          <p:cNvSpPr/>
          <p:nvPr/>
        </p:nvSpPr>
        <p:spPr>
          <a:xfrm>
            <a:off x="0" y="620688"/>
            <a:ext cx="8964488" cy="6001643"/>
          </a:xfrm>
          <a:prstGeom prst="rect">
            <a:avLst/>
          </a:prstGeom>
        </p:spPr>
        <p:txBody>
          <a:bodyPr wrap="square">
            <a:spAutoFit/>
          </a:bodyPr>
          <a:lstStyle/>
          <a:p>
            <a:r>
              <a:rPr lang="tr-TR" sz="2400" b="1" dirty="0">
                <a:solidFill>
                  <a:srgbClr val="C00000"/>
                </a:solidFill>
              </a:rPr>
              <a:t>Klinik gözlem/klinik öncesi uygulama/klinik uygulama ve telafi </a:t>
            </a:r>
            <a:endParaRPr lang="tr-TR" sz="2400" dirty="0">
              <a:solidFill>
                <a:srgbClr val="C00000"/>
              </a:solidFill>
            </a:endParaRPr>
          </a:p>
          <a:p>
            <a:r>
              <a:rPr lang="tr-TR" b="1" dirty="0"/>
              <a:t>MADDE 21</a:t>
            </a:r>
            <a:r>
              <a:rPr lang="tr-TR" dirty="0"/>
              <a:t> – </a:t>
            </a:r>
            <a:r>
              <a:rPr lang="tr-TR" b="1" dirty="0"/>
              <a:t>(1) Mesleki dersler kapsamında ilk üç yılda edinilen bilgi, beceri, tutum ve davranışların klinik uygulamaya nasıl aktarılacağını diş hekimliği disiplinleri kliniklerinde gözlemlemek ve kliniğe hazırlık amacıyla öğretim elemanları rehberliğinde basit uygulamalara katılmak üzere 3 üncü sınıfta öğrencilere klinik gözlem eğitimi yaptırılır.</a:t>
            </a:r>
          </a:p>
          <a:p>
            <a:r>
              <a:rPr lang="tr-TR" b="1" dirty="0"/>
              <a:t>(2) Klinik öncesi uygulama, klinik gözlem ve klinik uygulamaların içeriği, cinsi, niteliği ve sayısı ilgili anabilim dalı tarafından belirlenir ve öğretim yılı başında öğrencilere duyurulur.</a:t>
            </a:r>
          </a:p>
          <a:p>
            <a:r>
              <a:rPr lang="tr-TR" b="1" dirty="0"/>
              <a:t>(3) Eğitim-öğretim yılı başında anabilim dalı tarafından belirlenerek ilan edilen sayıdaki klinik öncesi uygulama, </a:t>
            </a:r>
            <a:r>
              <a:rPr lang="tr-TR" b="1" dirty="0">
                <a:solidFill>
                  <a:srgbClr val="C00000"/>
                </a:solidFill>
              </a:rPr>
              <a:t>klinik gözlem ve klinik uygulamaların, verilen sürede tamamlanarak teslim edilmesi zorunludur. Belirtilen sayı/puan ve nitelikteki uygulamaları tamamlayamayan veya başarılı olamayan öğrenci, klinik öncesi uygulama blok yılsonu sınavına ve klinik uygulama sonu sınavına alınmaz.</a:t>
            </a:r>
          </a:p>
          <a:p>
            <a:r>
              <a:rPr lang="tr-TR" b="1" dirty="0"/>
              <a:t>(4) Klinik öncesi uygulama, klinik gözlem ve klinik uygulamalarını süresi içerisinde tamamlayamayan öğrenciler, eksik kalan </a:t>
            </a:r>
            <a:r>
              <a:rPr lang="tr-TR" b="1" dirty="0">
                <a:solidFill>
                  <a:srgbClr val="C00000"/>
                </a:solidFill>
              </a:rPr>
              <a:t>klinik öncesi uygulama ve klinik uygulamalarını bütünleme sınavından 2 gün öncesine kadar tamamlamış olmalıdır</a:t>
            </a:r>
            <a:r>
              <a:rPr lang="tr-TR" b="1" dirty="0"/>
              <a:t>. Telafi süresinin ne zaman ve ne şekilde verileceği ilgili anabilim dalınca belirlenerek öğretim yılı başında öğrencilere duyurulur. Telafi süresi içinde eksik işlerin tamamlanması halinde öğrenciye blok veya klinik uygulama bütünleme sınavlarına girme hakkı tanınır.</a:t>
            </a:r>
          </a:p>
          <a:p>
            <a:r>
              <a:rPr lang="tr-TR" b="1" dirty="0"/>
              <a:t>(5) Klinik öncesi uygulama ve klinik uygulamalarını verilen telafi süresinde de </a:t>
            </a:r>
            <a:r>
              <a:rPr lang="tr-TR" b="1" dirty="0">
                <a:solidFill>
                  <a:srgbClr val="C00000"/>
                </a:solidFill>
              </a:rPr>
              <a:t>tamamlayamayan öğrenci bütünleme sınavına giremez ve blok veya klinik uygulama derslerinden başarısız sayılır</a:t>
            </a:r>
            <a:r>
              <a:rPr lang="tr-TR" dirty="0">
                <a:solidFill>
                  <a:srgbClr val="C00000"/>
                </a:solidFill>
              </a:rPr>
              <a:t>.</a:t>
            </a:r>
          </a:p>
        </p:txBody>
      </p:sp>
    </p:spTree>
    <p:extLst>
      <p:ext uri="{BB962C8B-B14F-4D97-AF65-F5344CB8AC3E}">
        <p14:creationId xmlns:p14="http://schemas.microsoft.com/office/powerpoint/2010/main" val="35873862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07504" y="-2711142"/>
            <a:ext cx="8640960" cy="9879628"/>
          </a:xfrm>
          <a:prstGeom prst="rect">
            <a:avLst/>
          </a:prstGeom>
        </p:spPr>
        <p:txBody>
          <a:bodyPr wrap="square">
            <a:spAutoFit/>
          </a:bodyPr>
          <a:lstStyle/>
          <a:p>
            <a:endParaRPr lang="tr-TR" b="1" dirty="0" smtClean="0"/>
          </a:p>
          <a:p>
            <a:endParaRPr lang="tr-TR" b="1" dirty="0"/>
          </a:p>
          <a:p>
            <a:endParaRPr lang="tr-TR" b="1" dirty="0" smtClean="0"/>
          </a:p>
          <a:p>
            <a:endParaRPr lang="tr-TR" b="1" dirty="0"/>
          </a:p>
          <a:p>
            <a:endParaRPr lang="tr-TR" b="1" dirty="0" smtClean="0"/>
          </a:p>
          <a:p>
            <a:endParaRPr lang="tr-TR" b="1" dirty="0"/>
          </a:p>
          <a:p>
            <a:endParaRPr lang="tr-TR" b="1" dirty="0" smtClean="0"/>
          </a:p>
          <a:p>
            <a:endParaRPr lang="tr-TR" b="1" dirty="0"/>
          </a:p>
          <a:p>
            <a:endParaRPr lang="tr-TR" b="1" dirty="0" smtClean="0"/>
          </a:p>
          <a:p>
            <a:endParaRPr lang="tr-TR" b="1" dirty="0"/>
          </a:p>
          <a:p>
            <a:r>
              <a:rPr lang="tr-TR" sz="2400" b="1" dirty="0" smtClean="0">
                <a:solidFill>
                  <a:srgbClr val="C00000"/>
                </a:solidFill>
              </a:rPr>
              <a:t>Sınavlar</a:t>
            </a:r>
            <a:endParaRPr lang="tr-TR" sz="2400" dirty="0">
              <a:solidFill>
                <a:srgbClr val="C00000"/>
              </a:solidFill>
            </a:endParaRPr>
          </a:p>
          <a:p>
            <a:r>
              <a:rPr lang="tr-TR" b="1" dirty="0"/>
              <a:t>MADDE 23</a:t>
            </a:r>
            <a:r>
              <a:rPr lang="tr-TR" dirty="0"/>
              <a:t> – </a:t>
            </a:r>
            <a:r>
              <a:rPr lang="tr-TR" b="1" dirty="0">
                <a:solidFill>
                  <a:srgbClr val="002060"/>
                </a:solidFill>
              </a:rPr>
              <a:t>(1) 2547 sayılı Yükseköğretim Kanununun 5/ı maddesinde belirtilen ortak zorunlu derslerin </a:t>
            </a:r>
            <a:r>
              <a:rPr lang="tr-TR" b="1" strike="sngStrike" dirty="0">
                <a:solidFill>
                  <a:srgbClr val="002060"/>
                </a:solidFill>
              </a:rPr>
              <a:t>ve seçmeli derslerin</a:t>
            </a:r>
            <a:r>
              <a:rPr lang="tr-TR" b="1" dirty="0">
                <a:solidFill>
                  <a:srgbClr val="002060"/>
                </a:solidFill>
              </a:rPr>
              <a:t> sınavları; dönem içi sınavı, yarıyıl/yılsonu sınavı, yarıyıl/yılsonu mazeret sınavı, bütünleme sınavı ve </a:t>
            </a:r>
            <a:r>
              <a:rPr lang="tr-TR" b="1" strike="sngStrike" dirty="0">
                <a:solidFill>
                  <a:srgbClr val="002060"/>
                </a:solidFill>
              </a:rPr>
              <a:t>seviye tespit</a:t>
            </a:r>
            <a:r>
              <a:rPr lang="tr-TR" b="1" dirty="0">
                <a:solidFill>
                  <a:srgbClr val="002060"/>
                </a:solidFill>
              </a:rPr>
              <a:t> muafiyet sınavı şeklinde gerçekleştirilir.</a:t>
            </a:r>
          </a:p>
          <a:p>
            <a:r>
              <a:rPr lang="tr-TR" b="1" dirty="0">
                <a:solidFill>
                  <a:srgbClr val="002060"/>
                </a:solidFill>
              </a:rPr>
              <a:t>(2) </a:t>
            </a:r>
            <a:r>
              <a:rPr lang="tr-TR" b="1" dirty="0">
                <a:solidFill>
                  <a:srgbClr val="C00000"/>
                </a:solidFill>
              </a:rPr>
              <a:t>Dönem İçi Değerlendirme</a:t>
            </a:r>
            <a:r>
              <a:rPr lang="tr-TR" b="1" dirty="0">
                <a:solidFill>
                  <a:srgbClr val="002060"/>
                </a:solidFill>
              </a:rPr>
              <a:t>: Blok içi derslerden yarıyıl/yıl içerisinde yapılan sınavlardır. Bu sınavlar yapılandırılmış yazılı ve/veya sözlü ve/veya laboratuvar/klinik öncesi uygulama bileşenlerinden oluşabilir. Yarıyıllık derslerden en az bir, yıllık derslerden ise en az iki adet olmak üzere, dönem içi sınavı yapılır. Sınavlar 100 puan üzerinden değerlendirilir.</a:t>
            </a:r>
          </a:p>
          <a:p>
            <a:r>
              <a:rPr lang="tr-TR" b="1" dirty="0">
                <a:solidFill>
                  <a:srgbClr val="002060"/>
                </a:solidFill>
              </a:rPr>
              <a:t>a) Varsa yarıyıl/yıl içi çalışma (ödev, sözlü, proje, seminer vb.) puanının %20‘si ile dönem içi sınav puanının %80‘inin toplamı dönem içi değerlendirme puanını oluşturur. Blok içi derslerin dönem içi değerlendirme puanlarının ulusal kredi esaslı ağırlıklı ortalaması ders bloklarının dönem içi değerlendirme puanını </a:t>
            </a:r>
            <a:r>
              <a:rPr lang="tr-TR" b="1" strike="sngStrike" dirty="0">
                <a:solidFill>
                  <a:srgbClr val="002060"/>
                </a:solidFill>
              </a:rPr>
              <a:t>notunu</a:t>
            </a:r>
            <a:r>
              <a:rPr lang="tr-TR" b="1" dirty="0">
                <a:solidFill>
                  <a:srgbClr val="002060"/>
                </a:solidFill>
              </a:rPr>
              <a:t> oluşturur.</a:t>
            </a:r>
          </a:p>
          <a:p>
            <a:r>
              <a:rPr lang="tr-TR" b="1" dirty="0">
                <a:solidFill>
                  <a:srgbClr val="002060"/>
                </a:solidFill>
              </a:rPr>
              <a:t>b) Ders yürütücüleri; dönem içi sınavı izleyen beş iş günü içerisinde sınav sonuçlarını ve ders blokları yılsonu, mazeret ve bütünleme sınavında kullanılacak yeterli sayıda sınav sorusunu dijital ve basılı olarak ayrı ayrı kapalı zarf içerisinde sınıf koordinatörlerine ve bir dijital kopyasını da dekanlığa teslim tutanağı ile teslim ederler. </a:t>
            </a:r>
            <a:r>
              <a:rPr lang="tr-TR" b="1" strike="sngStrike" dirty="0">
                <a:solidFill>
                  <a:srgbClr val="002060"/>
                </a:solidFill>
              </a:rPr>
              <a:t>Soru sayısı her bir sınav için dersin ulusal kredisinin beş katından az olamaz.</a:t>
            </a:r>
            <a:endParaRPr lang="tr-TR" b="1" dirty="0">
              <a:solidFill>
                <a:srgbClr val="002060"/>
              </a:solidFill>
            </a:endParaRPr>
          </a:p>
          <a:p>
            <a:r>
              <a:rPr lang="tr-TR" b="1" dirty="0">
                <a:solidFill>
                  <a:srgbClr val="002060"/>
                </a:solidFill>
              </a:rPr>
              <a:t>c) Yılsonu/bütünleme Sınavı: Sınıf koordinatörlerinin yürütücülüğünde akademik takvimde belirlenen zaman aralığında yapılan o yıldaki blokların tümünü kapsayan sınavdır. Bir öğrencinin başarılı olabilmesi için yılsonu/bütünleme sınavından yüz puan üzerinden en az 50 puan alması zorunludur.</a:t>
            </a:r>
          </a:p>
          <a:p>
            <a:r>
              <a:rPr lang="tr-TR" b="1" dirty="0">
                <a:solidFill>
                  <a:srgbClr val="002060"/>
                </a:solidFill>
              </a:rPr>
              <a:t> ç</a:t>
            </a:r>
            <a:r>
              <a:rPr lang="tr-TR" b="1" dirty="0">
                <a:solidFill>
                  <a:srgbClr val="C00000"/>
                </a:solidFill>
              </a:rPr>
              <a:t>) Başarı Puanı</a:t>
            </a:r>
            <a:r>
              <a:rPr lang="tr-TR" b="1" dirty="0">
                <a:solidFill>
                  <a:srgbClr val="002060"/>
                </a:solidFill>
              </a:rPr>
              <a:t>: Ders blokları dönem içi değerlendirme puanı ortalamasının %50’si ile ders blokları yıl sonu sınav puanının %50’sinin toplamı başarı puanını oluşturur.</a:t>
            </a:r>
          </a:p>
        </p:txBody>
      </p:sp>
    </p:spTree>
    <p:extLst>
      <p:ext uri="{BB962C8B-B14F-4D97-AF65-F5344CB8AC3E}">
        <p14:creationId xmlns:p14="http://schemas.microsoft.com/office/powerpoint/2010/main" val="4009626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403639"/>
            <a:ext cx="8784976" cy="10618291"/>
          </a:xfrm>
          <a:prstGeom prst="rect">
            <a:avLst/>
          </a:prstGeom>
        </p:spPr>
        <p:txBody>
          <a:bodyPr wrap="square">
            <a:spAutoFit/>
          </a:bodyPr>
          <a:lstStyle/>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pPr algn="just"/>
            <a:r>
              <a:rPr lang="tr-TR" b="1" dirty="0" smtClean="0">
                <a:solidFill>
                  <a:srgbClr val="002060"/>
                </a:solidFill>
              </a:rPr>
              <a:t>e</a:t>
            </a:r>
            <a:r>
              <a:rPr lang="tr-TR" b="1" dirty="0">
                <a:solidFill>
                  <a:srgbClr val="002060"/>
                </a:solidFill>
              </a:rPr>
              <a:t>) </a:t>
            </a:r>
            <a:r>
              <a:rPr lang="tr-TR" b="1" dirty="0">
                <a:solidFill>
                  <a:srgbClr val="C00000"/>
                </a:solidFill>
              </a:rPr>
              <a:t>Klinik Öncesi Uygulama Bloğu: </a:t>
            </a:r>
            <a:r>
              <a:rPr lang="tr-TR" b="1" dirty="0" err="1">
                <a:solidFill>
                  <a:srgbClr val="002060"/>
                </a:solidFill>
              </a:rPr>
              <a:t>Restoratif</a:t>
            </a:r>
            <a:r>
              <a:rPr lang="tr-TR" b="1" dirty="0">
                <a:solidFill>
                  <a:srgbClr val="002060"/>
                </a:solidFill>
              </a:rPr>
              <a:t> diş tedavisi, </a:t>
            </a:r>
            <a:r>
              <a:rPr lang="tr-TR" b="1" dirty="0" err="1">
                <a:solidFill>
                  <a:srgbClr val="002060"/>
                </a:solidFill>
              </a:rPr>
              <a:t>endodonti</a:t>
            </a:r>
            <a:r>
              <a:rPr lang="tr-TR" b="1" dirty="0">
                <a:solidFill>
                  <a:srgbClr val="002060"/>
                </a:solidFill>
              </a:rPr>
              <a:t> ve </a:t>
            </a:r>
            <a:r>
              <a:rPr lang="tr-TR" b="1" dirty="0" err="1">
                <a:solidFill>
                  <a:srgbClr val="002060"/>
                </a:solidFill>
              </a:rPr>
              <a:t>protetik</a:t>
            </a:r>
            <a:r>
              <a:rPr lang="tr-TR" b="1" dirty="0">
                <a:solidFill>
                  <a:srgbClr val="002060"/>
                </a:solidFill>
              </a:rPr>
              <a:t> diş tedavisi olmak üzere 3 disiplinin laboratuvar uygulamalarından ve 3 üncü sınıf öğrencilerinin klinik gözlem uygulamasından oluşmaktadır. Bir öğrencinin klinik öncesi uygulama blok sonu sınavına girebilmesi için o blokta yer alan uygulama disiplinlerinin her birinden devam şartını yerine getirmiş ve istenen iş barajlarını tamamlamış olması gerekmektedir. Klinik öncesi uygulama bloğunda blok süresince değerlendirme, dersin özelliğine göre, sorumlu öğretim üyesinin belirleyeceği uygulamalar değerlendirilerek yapılır. Blok süresince yapılan uygulamalardan hangi/hangilerinin değerlendirileceği blok başlama tarihinden itibaren en geç 2 hafta içerisinde ilgili anabilim dalı akademik kurul kararı ile ilan edilmek üzere dekanlığa gönderilir. Belirlenen bu uygulama/uygulamalardan alınan puanların % 25‘i ile dönem içi sınav puanının %75‘inin toplamı dönem içi değerlendirme puanını oluşturur. </a:t>
            </a:r>
          </a:p>
          <a:p>
            <a:pPr algn="just"/>
            <a:r>
              <a:rPr lang="tr-TR" b="1" dirty="0">
                <a:solidFill>
                  <a:srgbClr val="C00000"/>
                </a:solidFill>
              </a:rPr>
              <a:t>          Klinik Öncesi Uygulama Bloğu Başarı Puanı</a:t>
            </a:r>
            <a:r>
              <a:rPr lang="tr-TR" b="1" dirty="0">
                <a:solidFill>
                  <a:srgbClr val="002060"/>
                </a:solidFill>
              </a:rPr>
              <a:t>, Klinik Öncesi Uygulama blok dersi için öğrencinin yukarıda adı geçen disiplinlerin her birinden aldığı dönem içi sınav puanları, ağırlıkları oranında değerlendirilerek dönem içi değerlendirme puanı hesaplanır. Bu disiplinlere ait yılsonu sınavı aynı şekilde yapılır ve yılsonu puanı hesaplanır. </a:t>
            </a:r>
            <a:r>
              <a:rPr lang="tr-TR" b="1" dirty="0">
                <a:solidFill>
                  <a:srgbClr val="C00000"/>
                </a:solidFill>
              </a:rPr>
              <a:t>Dönem içi değerlendirme puanı ortalamasının %50’si ile yılsonu sınav puanı ortalamasının %50’si toplanarak 2 inci sınıf klinik öncesi uygulama bloğu başarı puanı hesaplanır. 3 üncü sınıfta ayrıca yılsonunda klinik gözlem uygulama dersi için OSPE(Objektif Yapılandırılmış Pratik Sınav) veya OSCE(Objektif Yapılandırılmış Klinik Sınav) yapılır. Dönem içi değerlendirme puanının %40’ı, yılsonu sınav puanının %40‘ı ve OSPE veya </a:t>
            </a:r>
            <a:r>
              <a:rPr lang="tr-TR" b="1" dirty="0" err="1">
                <a:solidFill>
                  <a:srgbClr val="C00000"/>
                </a:solidFill>
              </a:rPr>
              <a:t>OSCE‘den</a:t>
            </a:r>
            <a:r>
              <a:rPr lang="tr-TR" b="1" dirty="0">
                <a:solidFill>
                  <a:srgbClr val="C00000"/>
                </a:solidFill>
              </a:rPr>
              <a:t> alınan puan ortalamasının %20’si toplanarak klinik öncesi uygulama bloğu başarı puanı elde edilir. </a:t>
            </a:r>
          </a:p>
          <a:p>
            <a:pPr algn="just"/>
            <a:r>
              <a:rPr lang="tr-TR" b="1" dirty="0">
                <a:solidFill>
                  <a:srgbClr val="002060"/>
                </a:solidFill>
              </a:rPr>
              <a:t>             Öğrencilerin bir üst sınıfa geçebilmeleri için hem ders bloklarının başarı puanının hem de klinik öncesi uygulama bloklarının başarı puanının </a:t>
            </a:r>
            <a:r>
              <a:rPr lang="tr-TR" b="1" cap="all" dirty="0">
                <a:solidFill>
                  <a:srgbClr val="C00000"/>
                </a:solidFill>
              </a:rPr>
              <a:t>en az 60 olması </a:t>
            </a:r>
            <a:r>
              <a:rPr lang="tr-TR" b="1" dirty="0">
                <a:solidFill>
                  <a:srgbClr val="002060"/>
                </a:solidFill>
              </a:rPr>
              <a:t>zorunludur. Blokların birisinden başarısız olan öğrenci bir üst sınıfa devam edemez, başarısız olduğu bloğu tekrar eder.</a:t>
            </a:r>
          </a:p>
        </p:txBody>
      </p:sp>
      <p:pic>
        <p:nvPicPr>
          <p:cNvPr id="3"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668282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32656"/>
            <a:ext cx="8640960" cy="6558847"/>
          </a:xfrm>
          <a:prstGeom prst="rect">
            <a:avLst/>
          </a:prstGeom>
        </p:spPr>
        <p:txBody>
          <a:bodyPr wrap="square">
            <a:spAutoFit/>
          </a:bodyPr>
          <a:lstStyle/>
          <a:p>
            <a:pPr>
              <a:lnSpc>
                <a:spcPct val="150000"/>
              </a:lnSpc>
            </a:pPr>
            <a:r>
              <a:rPr lang="tr-TR" b="1" dirty="0" smtClean="0">
                <a:solidFill>
                  <a:srgbClr val="002060"/>
                </a:solidFill>
              </a:rPr>
              <a:t>(</a:t>
            </a:r>
            <a:r>
              <a:rPr lang="tr-TR" b="1" dirty="0">
                <a:solidFill>
                  <a:srgbClr val="002060"/>
                </a:solidFill>
              </a:rPr>
              <a:t>3) </a:t>
            </a:r>
            <a:r>
              <a:rPr lang="tr-TR" b="1" dirty="0">
                <a:solidFill>
                  <a:srgbClr val="C00000"/>
                </a:solidFill>
              </a:rPr>
              <a:t>4 ve 5 inci  Sınıf klinik uygulama derslerinde sınavlar</a:t>
            </a:r>
            <a:r>
              <a:rPr lang="tr-TR" b="1" dirty="0">
                <a:solidFill>
                  <a:srgbClr val="002060"/>
                </a:solidFill>
              </a:rPr>
              <a:t>; klinik uygulama ara sınavı, klinik uygulama sonu sınavı, klinik uygulama sonu mazeret sınavı ve klinik uygulama bütünleme sınavı şeklinde gerçekleştirilir. Klinik uygulama ara sınavı klinik uygulamanın ilk yarısı sonunda, klinik uygulama sonu sınavı ise klinik uygulamanın son haftası içinde ilgili anabilim dalının belirleyeceği tarihlerde yapılır. Eğitim-öğretim yılı başında anabilim dalı tarafından belirlenerek ilan edilen sayı/puan ve nitelikteki işlerin klinik uygulama süresi içerisinde tamamlayamayan öğrenci klinik uygulama sonu sınavına  alınmaz.</a:t>
            </a:r>
          </a:p>
          <a:p>
            <a:pPr>
              <a:lnSpc>
                <a:spcPct val="150000"/>
              </a:lnSpc>
            </a:pPr>
            <a:r>
              <a:rPr lang="tr-TR" b="1" dirty="0">
                <a:solidFill>
                  <a:srgbClr val="002060"/>
                </a:solidFill>
              </a:rPr>
              <a:t>Klinik uygulama sonu sınavları ile bütünleme sınavlarına girebilmek için, zamanında ders kaydının yapılmış ve devam zorunluluğunun yerine getirilmiş olması şartları aranır.</a:t>
            </a:r>
          </a:p>
          <a:p>
            <a:pPr>
              <a:lnSpc>
                <a:spcPct val="150000"/>
              </a:lnSpc>
            </a:pPr>
            <a:r>
              <a:rPr lang="tr-TR" b="1" dirty="0">
                <a:solidFill>
                  <a:srgbClr val="002060"/>
                </a:solidFill>
              </a:rPr>
              <a:t>(4) </a:t>
            </a:r>
            <a:r>
              <a:rPr lang="tr-TR" b="1" dirty="0">
                <a:solidFill>
                  <a:srgbClr val="C00000"/>
                </a:solidFill>
              </a:rPr>
              <a:t>Bütünleme sınavı; </a:t>
            </a:r>
            <a:r>
              <a:rPr lang="tr-TR" b="1" dirty="0">
                <a:solidFill>
                  <a:srgbClr val="002060"/>
                </a:solidFill>
              </a:rPr>
              <a:t>blok dışı derslerin yarıyıl/yılsonu, blok yılsonu, klinik uygulama sonu sınavına girme hakkını kazanıp da bu sınavlara mazeretli veya mazeretsiz giremeyen öğrencilerle, girip de başarısız duruma düşen veya blok içi </a:t>
            </a:r>
            <a:r>
              <a:rPr lang="tr-TR" b="1" dirty="0" err="1">
                <a:solidFill>
                  <a:srgbClr val="002060"/>
                </a:solidFill>
              </a:rPr>
              <a:t>laboratuar</a:t>
            </a:r>
            <a:r>
              <a:rPr lang="tr-TR" b="1" dirty="0">
                <a:solidFill>
                  <a:srgbClr val="002060"/>
                </a:solidFill>
              </a:rPr>
              <a:t>/klinik öncesi uygulama veya klinik uygulama iş/puan barajını tamamlayamayan, </a:t>
            </a:r>
            <a:r>
              <a:rPr lang="tr-TR" b="1" dirty="0">
                <a:solidFill>
                  <a:srgbClr val="C00000"/>
                </a:solidFill>
              </a:rPr>
              <a:t>bütünleme sınavına kadar verilen telafi süresinde, eksik kalan işlerini tamamlayan öğrenciler bütünleme sınavına girerler.</a:t>
            </a:r>
          </a:p>
        </p:txBody>
      </p:sp>
      <p:pic>
        <p:nvPicPr>
          <p:cNvPr id="3"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4190741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97346"/>
            <a:ext cx="8424936" cy="7217360"/>
          </a:xfrm>
          <a:prstGeom prst="rect">
            <a:avLst/>
          </a:prstGeom>
        </p:spPr>
        <p:txBody>
          <a:bodyPr wrap="square">
            <a:spAutoFit/>
          </a:bodyPr>
          <a:lstStyle/>
          <a:p>
            <a:r>
              <a:rPr lang="tr-TR" sz="2000" b="1" dirty="0">
                <a:solidFill>
                  <a:srgbClr val="C00000"/>
                </a:solidFill>
              </a:rPr>
              <a:t>5 inci sınıf klinik uygulamalardan başarısız olarak, bir sonraki yılda tekrar alan öğrencilerin bütünleme sınav hakları;</a:t>
            </a:r>
          </a:p>
          <a:p>
            <a:r>
              <a:rPr lang="tr-TR" b="1" dirty="0">
                <a:solidFill>
                  <a:srgbClr val="002060"/>
                </a:solidFill>
              </a:rPr>
              <a:t>a) Klinik uygulama tekrarı sonrası, sınava girme şartlarından devam durumunu yerine getirmesine rağmen, barajı tamamlayamadığı için klinik uygulama sonu sınavlarına giremeyen öğrenciler, </a:t>
            </a:r>
            <a:r>
              <a:rPr lang="tr-TR" b="1" dirty="0">
                <a:solidFill>
                  <a:srgbClr val="C00000"/>
                </a:solidFill>
              </a:rPr>
              <a:t>her bir klinik uygulamadan yalnız bir defaya mahsus olmak </a:t>
            </a:r>
            <a:r>
              <a:rPr lang="tr-TR" b="1" dirty="0">
                <a:solidFill>
                  <a:srgbClr val="002060"/>
                </a:solidFill>
              </a:rPr>
              <a:t>üzere, tekrar aldığı dönemdeki ilk klinik uygulama gruplarıyla birlikte eksik kalan işlerini tamamlamak şartıyla, bütünleme sınav haklarını, o grupların klinik uygulama sonu sınavları döneminde kullanırlar.</a:t>
            </a:r>
          </a:p>
          <a:p>
            <a:pPr>
              <a:lnSpc>
                <a:spcPct val="150000"/>
              </a:lnSpc>
            </a:pPr>
            <a:r>
              <a:rPr lang="tr-TR" b="1" dirty="0">
                <a:solidFill>
                  <a:srgbClr val="002060"/>
                </a:solidFill>
              </a:rPr>
              <a:t>b) Klinik uygulama tekrarı sonrası, sınava girme şartlarından devam durumunu yerine getirmiş ve iş/puan barajı tamamlayan, ancak klinik uygulama sonu sınavlarında başarısız olan öğrenciler, </a:t>
            </a:r>
            <a:r>
              <a:rPr lang="tr-TR" b="1" dirty="0">
                <a:solidFill>
                  <a:srgbClr val="C00000"/>
                </a:solidFill>
              </a:rPr>
              <a:t>yalnız bir defaya mahsus olmak üzere, k</a:t>
            </a:r>
            <a:r>
              <a:rPr lang="tr-TR" b="1" dirty="0">
                <a:solidFill>
                  <a:srgbClr val="002060"/>
                </a:solidFill>
              </a:rPr>
              <a:t>aldığı klinik uygulama derslerine ait bütünleme sınav haklarını bir sonraki klinik uygulama gruplarının klinik uygulama sonu sınavı dönemlerinde kullanırlar</a:t>
            </a:r>
            <a:r>
              <a:rPr lang="tr-TR" b="1" dirty="0" smtClean="0">
                <a:solidFill>
                  <a:srgbClr val="002060"/>
                </a:solidFill>
              </a:rPr>
              <a:t>.</a:t>
            </a:r>
          </a:p>
          <a:p>
            <a:pPr>
              <a:lnSpc>
                <a:spcPct val="150000"/>
              </a:lnSpc>
            </a:pPr>
            <a:r>
              <a:rPr lang="tr-TR" b="1" dirty="0">
                <a:solidFill>
                  <a:srgbClr val="002060"/>
                </a:solidFill>
              </a:rPr>
              <a:t>c) Klinik uygulama tekrarı sonrası, sınava girme şartlarını yerine getiremeyenler (devam ve/veya yapılması gereken iş/uygulama/puan barajı) ise </a:t>
            </a:r>
            <a:r>
              <a:rPr lang="tr-TR" b="1" dirty="0">
                <a:solidFill>
                  <a:srgbClr val="C00000"/>
                </a:solidFill>
              </a:rPr>
              <a:t>bir sonraki klinik uygulama gruplarıyla klinik uygulama derslerini tekrar edip sınava girme şartlarını yerine getirmeleri halinde</a:t>
            </a:r>
            <a:r>
              <a:rPr lang="tr-TR" b="1" dirty="0">
                <a:solidFill>
                  <a:srgbClr val="002060"/>
                </a:solidFill>
              </a:rPr>
              <a:t>, bu grupların klinik uygulama sonu sınav dönemlerinde klinik uygulama sonu sınavlarına alınırlar. Ancak bu sınavda başarısız olanlar bütünleme sınav hakkını yılsonunda kullanırlar.</a:t>
            </a:r>
          </a:p>
          <a:p>
            <a:endParaRPr lang="tr-TR" dirty="0"/>
          </a:p>
        </p:txBody>
      </p:sp>
    </p:spTree>
    <p:extLst>
      <p:ext uri="{BB962C8B-B14F-4D97-AF65-F5344CB8AC3E}">
        <p14:creationId xmlns:p14="http://schemas.microsoft.com/office/powerpoint/2010/main" val="2096594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612844"/>
            <a:ext cx="8640960" cy="6093976"/>
          </a:xfrm>
          <a:prstGeom prst="rect">
            <a:avLst/>
          </a:prstGeom>
        </p:spPr>
        <p:txBody>
          <a:bodyPr wrap="square">
            <a:spAutoFit/>
          </a:bodyPr>
          <a:lstStyle/>
          <a:p>
            <a:pPr algn="just">
              <a:lnSpc>
                <a:spcPct val="150000"/>
              </a:lnSpc>
            </a:pPr>
            <a:r>
              <a:rPr lang="tr-TR" sz="2000" b="1" dirty="0">
                <a:solidFill>
                  <a:srgbClr val="002060"/>
                </a:solidFill>
              </a:rPr>
              <a:t>d) Diş Hekimliği Fakültesi Akademik Takviminde belirtilen eğitim öğretim tarihi bitiminden sonra, </a:t>
            </a:r>
            <a:r>
              <a:rPr lang="tr-TR" sz="2000" b="1" cap="all" dirty="0">
                <a:solidFill>
                  <a:srgbClr val="C00000"/>
                </a:solidFill>
              </a:rPr>
              <a:t>uygun görüş bildiren anabilim dallarında 4 üncü sınıfı bitiren </a:t>
            </a:r>
            <a:r>
              <a:rPr lang="tr-TR" sz="2000" b="1" cap="all" dirty="0" err="1">
                <a:solidFill>
                  <a:srgbClr val="C00000"/>
                </a:solidFill>
              </a:rPr>
              <a:t>Ondokuz</a:t>
            </a:r>
            <a:r>
              <a:rPr lang="tr-TR" sz="2000" b="1" cap="all" dirty="0">
                <a:solidFill>
                  <a:srgbClr val="C00000"/>
                </a:solidFill>
              </a:rPr>
              <a:t> Mayıs Üniversitesi öğrencileri gönüllü olarak yaz dönemi klinik uygulama derslerine katılabilirler</a:t>
            </a:r>
            <a:r>
              <a:rPr lang="tr-TR" sz="2000" b="1" dirty="0">
                <a:solidFill>
                  <a:srgbClr val="002060"/>
                </a:solidFill>
              </a:rPr>
              <a:t>. Bu uygulamaya iki hafta devam edenlerin takip eden öğretim yılındaki klinik uygulama iş barajına gönüllülük süresince yaptığı işin </a:t>
            </a:r>
            <a:r>
              <a:rPr lang="tr-TR" sz="2000" b="1" dirty="0">
                <a:solidFill>
                  <a:srgbClr val="C00000"/>
                </a:solidFill>
              </a:rPr>
              <a:t>%20 </a:t>
            </a:r>
            <a:r>
              <a:rPr lang="tr-TR" sz="2000" b="1" dirty="0">
                <a:solidFill>
                  <a:srgbClr val="002060"/>
                </a:solidFill>
              </a:rPr>
              <a:t>kadarı ilave edilir. Bu haktan yararlanabilmek için iki haftalık sürenin tamamına devam etmek zorunludur. Yaz dönemi klinik uygulamalardan yararlanmak isteyen öğrencilerin bütünleme sınavlarını takip eden 5 iş günü içerisinde dekanlığa yazılı başvuruda bulunmaları gerekmektedir. Klinik uygulamaya katılımda başvuru sırası göz önünde bulundurulacak ve gönüllü öğrenci sayısı, klinik çalışma düzenini aksatmayacak şekilde ilgili klinik sorumlu öğretim üyeleri tarafından belirlenecektir.</a:t>
            </a:r>
          </a:p>
        </p:txBody>
      </p:sp>
    </p:spTree>
    <p:extLst>
      <p:ext uri="{BB962C8B-B14F-4D97-AF65-F5344CB8AC3E}">
        <p14:creationId xmlns:p14="http://schemas.microsoft.com/office/powerpoint/2010/main" val="31269318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55576" y="620688"/>
            <a:ext cx="8136904" cy="5863144"/>
          </a:xfrm>
          <a:prstGeom prst="rect">
            <a:avLst/>
          </a:prstGeom>
        </p:spPr>
        <p:txBody>
          <a:bodyPr wrap="square">
            <a:spAutoFit/>
          </a:bodyPr>
          <a:lstStyle/>
          <a:p>
            <a:r>
              <a:rPr lang="tr-TR" sz="2400" b="1" dirty="0">
                <a:solidFill>
                  <a:srgbClr val="C00000"/>
                </a:solidFill>
              </a:rPr>
              <a:t>Sınavların yapılış şekli</a:t>
            </a:r>
            <a:endParaRPr lang="tr-TR" sz="2400" dirty="0">
              <a:solidFill>
                <a:srgbClr val="C00000"/>
              </a:solidFill>
            </a:endParaRPr>
          </a:p>
          <a:p>
            <a:pPr>
              <a:lnSpc>
                <a:spcPct val="150000"/>
              </a:lnSpc>
            </a:pPr>
            <a:r>
              <a:rPr lang="tr-TR" b="1" dirty="0"/>
              <a:t>MADDE 24</a:t>
            </a:r>
            <a:r>
              <a:rPr lang="tr-TR" dirty="0"/>
              <a:t> – </a:t>
            </a:r>
            <a:r>
              <a:rPr lang="tr-TR" b="1" dirty="0">
                <a:solidFill>
                  <a:srgbClr val="002060"/>
                </a:solidFill>
              </a:rPr>
              <a:t>(1) Blokların dönem içi sınav değerlendirmesi, ders sorumlu öğretim elemanları tarafından en az biri yazılı/klinik öncesi uygulama sınavı olmak üzere, </a:t>
            </a:r>
            <a:r>
              <a:rPr lang="tr-TR" b="1" dirty="0" err="1">
                <a:solidFill>
                  <a:srgbClr val="002060"/>
                </a:solidFill>
              </a:rPr>
              <a:t>laboratuar</a:t>
            </a:r>
            <a:r>
              <a:rPr lang="tr-TR" b="1" dirty="0">
                <a:solidFill>
                  <a:srgbClr val="002060"/>
                </a:solidFill>
              </a:rPr>
              <a:t> uygulamaları, öğrenci sunumları (makale, olgu, poster </a:t>
            </a:r>
            <a:r>
              <a:rPr lang="tr-TR" b="1" dirty="0" err="1">
                <a:solidFill>
                  <a:srgbClr val="002060"/>
                </a:solidFill>
              </a:rPr>
              <a:t>v.b</a:t>
            </a:r>
            <a:r>
              <a:rPr lang="tr-TR" b="1" dirty="0">
                <a:solidFill>
                  <a:srgbClr val="002060"/>
                </a:solidFill>
              </a:rPr>
              <a:t>), öğrencilere bireysel veya grup halinde verilen proje, ödev gibi yöntemlerden biri/birkaçı kullanılarak yapılabilir.</a:t>
            </a:r>
          </a:p>
          <a:p>
            <a:pPr>
              <a:lnSpc>
                <a:spcPct val="150000"/>
              </a:lnSpc>
            </a:pPr>
            <a:r>
              <a:rPr lang="tr-TR" b="1" dirty="0">
                <a:solidFill>
                  <a:srgbClr val="002060"/>
                </a:solidFill>
              </a:rPr>
              <a:t>(2) Yazılı sınav, ödev, </a:t>
            </a:r>
            <a:r>
              <a:rPr lang="tr-TR" b="1" dirty="0" err="1">
                <a:solidFill>
                  <a:srgbClr val="002060"/>
                </a:solidFill>
              </a:rPr>
              <a:t>laboratuar</a:t>
            </a:r>
            <a:r>
              <a:rPr lang="tr-TR" b="1" dirty="0">
                <a:solidFill>
                  <a:srgbClr val="002060"/>
                </a:solidFill>
              </a:rPr>
              <a:t>/ klinik öncesi uygulama, proje gibi yöntemlerin dönem içi değerlendirme puanına hangi oranlarda etki edeceği ilgili öğretim elemanları tarafından yarıyıl/yıl başında öğrenciye duyurulur ve bir sureti dekanlığa gönderilir.</a:t>
            </a:r>
          </a:p>
          <a:p>
            <a:pPr>
              <a:lnSpc>
                <a:spcPct val="150000"/>
              </a:lnSpc>
            </a:pPr>
            <a:r>
              <a:rPr lang="tr-TR" b="1" dirty="0">
                <a:solidFill>
                  <a:srgbClr val="002060"/>
                </a:solidFill>
              </a:rPr>
              <a:t>(3) </a:t>
            </a:r>
            <a:r>
              <a:rPr lang="tr-TR" sz="2000" b="1" dirty="0">
                <a:solidFill>
                  <a:srgbClr val="C00000"/>
                </a:solidFill>
              </a:rPr>
              <a:t>Klinik Öncesi Uygulama Sınavı</a:t>
            </a:r>
            <a:r>
              <a:rPr lang="tr-TR" b="1" dirty="0">
                <a:solidFill>
                  <a:srgbClr val="002060"/>
                </a:solidFill>
              </a:rPr>
              <a:t>: Mezuniyet öncesi  diş hekimliği eğitimi programında Ulusal </a:t>
            </a:r>
            <a:r>
              <a:rPr lang="tr-TR" b="1" dirty="0" err="1">
                <a:solidFill>
                  <a:srgbClr val="002060"/>
                </a:solidFill>
              </a:rPr>
              <a:t>ÇEP'deki</a:t>
            </a:r>
            <a:r>
              <a:rPr lang="tr-TR" b="1" dirty="0">
                <a:solidFill>
                  <a:srgbClr val="002060"/>
                </a:solidFill>
              </a:rPr>
              <a:t> beceri hedefleri gözetilerek belirlenmiş klinik ve mesleki  beceri uygulamalarının ölçme ve değerlendirmesi amacıyla yapılan OSPE ve </a:t>
            </a:r>
            <a:r>
              <a:rPr lang="tr-TR" b="1" dirty="0" err="1">
                <a:solidFill>
                  <a:srgbClr val="002060"/>
                </a:solidFill>
              </a:rPr>
              <a:t>OSCE</a:t>
            </a:r>
            <a:r>
              <a:rPr lang="tr-TR" b="1" u="sng" dirty="0" err="1">
                <a:solidFill>
                  <a:srgbClr val="002060"/>
                </a:solidFill>
              </a:rPr>
              <a:t>’</a:t>
            </a:r>
            <a:r>
              <a:rPr lang="tr-TR" b="1" dirty="0" err="1">
                <a:solidFill>
                  <a:srgbClr val="002060"/>
                </a:solidFill>
              </a:rPr>
              <a:t>dir</a:t>
            </a:r>
            <a:r>
              <a:rPr lang="tr-TR" b="1" dirty="0">
                <a:solidFill>
                  <a:srgbClr val="002060"/>
                </a:solidFill>
              </a:rPr>
              <a:t>.</a:t>
            </a:r>
          </a:p>
        </p:txBody>
      </p:sp>
      <p:pic>
        <p:nvPicPr>
          <p:cNvPr id="3"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3714689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3" name="Dikdörtgen 2"/>
          <p:cNvSpPr/>
          <p:nvPr/>
        </p:nvSpPr>
        <p:spPr>
          <a:xfrm>
            <a:off x="8978" y="0"/>
            <a:ext cx="9144000" cy="6046271"/>
          </a:xfrm>
          <a:prstGeom prst="rect">
            <a:avLst/>
          </a:prstGeom>
        </p:spPr>
        <p:txBody>
          <a:bodyPr wrap="square">
            <a:spAutoFit/>
          </a:bodyPr>
          <a:lstStyle/>
          <a:p>
            <a:pPr>
              <a:lnSpc>
                <a:spcPct val="150000"/>
              </a:lnSpc>
            </a:pPr>
            <a:r>
              <a:rPr lang="tr-TR" b="1" dirty="0">
                <a:solidFill>
                  <a:srgbClr val="002060"/>
                </a:solidFill>
              </a:rPr>
              <a:t>c</a:t>
            </a:r>
            <a:r>
              <a:rPr lang="tr-TR" sz="2000" b="1" dirty="0">
                <a:solidFill>
                  <a:srgbClr val="002060"/>
                </a:solidFill>
              </a:rPr>
              <a:t>) Klinik Öncesi uygulama, klinik öncesi gözlem ve kliniğe hazırlık dersi  sınavları, klinik öncesi uygulama laboratuvarlarında ve OSCE salonlarında  gerçekleştirilir.</a:t>
            </a:r>
          </a:p>
          <a:p>
            <a:pPr>
              <a:lnSpc>
                <a:spcPct val="150000"/>
              </a:lnSpc>
            </a:pPr>
            <a:r>
              <a:rPr lang="tr-TR" sz="2000" b="1" dirty="0">
                <a:solidFill>
                  <a:srgbClr val="002060"/>
                </a:solidFill>
              </a:rPr>
              <a:t>d)Uygulama sınavlarının yapılandırılması, organizasyonu ve değerlendirilmesinden Ölçme Değerlendirme Kurulu sorumludur. Kurul, sınav sonunda cevap kâğıtlarını ve/veya değerlendirme belgelerini ya da materyalleri ilgili sorumlulardan alır, analizini yapar ve korunmalarını sağlar. </a:t>
            </a:r>
          </a:p>
          <a:p>
            <a:pPr>
              <a:lnSpc>
                <a:spcPct val="150000"/>
              </a:lnSpc>
            </a:pPr>
            <a:r>
              <a:rPr lang="tr-TR" sz="2000" b="1" dirty="0">
                <a:solidFill>
                  <a:srgbClr val="002060"/>
                </a:solidFill>
              </a:rPr>
              <a:t>e) Uygulama sınavlarında, öğrenciler otomasyon sistemi tarafından kendilerine tanımlanmış olan kodları (ID veya QR kod) kullanırlar. Sınav öncesinde öğrencilere kodlarının basılı olarak bulunduğu etiketler verilerek isimleri gizli tutulur. Sınav sırasında öğrenciler cevap kağıtlarında ve sınav materyallerinde isim yerine bu etiketleri kullanırlar. Sınav sonunda salon başkanı ve gözetmenler cevap kâğıtlarını, değerlendirme belgelerini ve/veya materyallerini dekanlık tarafından daha önceden belirlenmiş ÖDK kurulu üyesine/üyelerine verirler.</a:t>
            </a:r>
          </a:p>
        </p:txBody>
      </p:sp>
    </p:spTree>
    <p:extLst>
      <p:ext uri="{BB962C8B-B14F-4D97-AF65-F5344CB8AC3E}">
        <p14:creationId xmlns:p14="http://schemas.microsoft.com/office/powerpoint/2010/main" val="41332524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71400"/>
            <a:ext cx="9036496" cy="7571303"/>
          </a:xfrm>
          <a:prstGeom prst="rect">
            <a:avLst/>
          </a:prstGeom>
        </p:spPr>
        <p:txBody>
          <a:bodyPr wrap="square">
            <a:spAutoFit/>
          </a:bodyPr>
          <a:lstStyle/>
          <a:p>
            <a:r>
              <a:rPr lang="tr-TR" sz="2000" b="1" dirty="0">
                <a:solidFill>
                  <a:srgbClr val="C00000"/>
                </a:solidFill>
              </a:rPr>
              <a:t>Mazeret sınavı</a:t>
            </a:r>
            <a:endParaRPr lang="tr-TR" sz="2000" dirty="0">
              <a:solidFill>
                <a:srgbClr val="C00000"/>
              </a:solidFill>
            </a:endParaRPr>
          </a:p>
          <a:p>
            <a:r>
              <a:rPr lang="tr-TR" b="1" dirty="0">
                <a:solidFill>
                  <a:srgbClr val="002060"/>
                </a:solidFill>
              </a:rPr>
              <a:t>MADDE 26</a:t>
            </a:r>
            <a:r>
              <a:rPr lang="tr-TR" dirty="0">
                <a:solidFill>
                  <a:srgbClr val="002060"/>
                </a:solidFill>
              </a:rPr>
              <a:t> – (1) </a:t>
            </a:r>
            <a:r>
              <a:rPr lang="tr-TR" b="1" dirty="0">
                <a:solidFill>
                  <a:srgbClr val="002060"/>
                </a:solidFill>
              </a:rPr>
              <a:t>Öğrencilerin mazeretleri, haklı ve geçerli nedenlerin varlığı halinde Fakülte Yönetim Kurulu’nun kararı ile kabul veya reddedilir</a:t>
            </a:r>
            <a:r>
              <a:rPr lang="tr-TR" b="1" dirty="0" smtClean="0">
                <a:solidFill>
                  <a:srgbClr val="002060"/>
                </a:solidFill>
              </a:rPr>
              <a:t>.</a:t>
            </a:r>
            <a:r>
              <a:rPr lang="tr-TR" b="1" dirty="0">
                <a:solidFill>
                  <a:srgbClr val="002060"/>
                </a:solidFill>
              </a:rPr>
              <a:t> Haklı ve geçerli nedenler;</a:t>
            </a:r>
          </a:p>
          <a:p>
            <a:r>
              <a:rPr lang="tr-TR" b="1" dirty="0" smtClean="0">
                <a:solidFill>
                  <a:srgbClr val="002060"/>
                </a:solidFill>
              </a:rPr>
              <a:t>a</a:t>
            </a:r>
            <a:r>
              <a:rPr lang="tr-TR" b="1" dirty="0">
                <a:solidFill>
                  <a:srgbClr val="002060"/>
                </a:solidFill>
              </a:rPr>
              <a:t>) Sağlık nedeniyle alınacak sağlık raporları; tam teşekküllü resmi sağlık kurumlarından alınmış olması esastır. Ancak resmî hasta kabul yetkisi olan yataklı özel sağlık kurum ve kuruluşlarından alınan raporların sağlık kurulu ve/veya başhekimlik onaylı olması durumunda kabul edilebilir.</a:t>
            </a:r>
          </a:p>
          <a:p>
            <a:r>
              <a:rPr lang="tr-TR" b="1" dirty="0">
                <a:solidFill>
                  <a:srgbClr val="002060"/>
                </a:solidFill>
              </a:rPr>
              <a:t>b) Birinci dereceden yakınının vefatı; vefat ve defin tarihleri ile akrabalığın belgelenmesi şartıyla kabul edilebilir.</a:t>
            </a:r>
          </a:p>
          <a:p>
            <a:r>
              <a:rPr lang="tr-TR" b="1" dirty="0">
                <a:solidFill>
                  <a:srgbClr val="002060"/>
                </a:solidFill>
              </a:rPr>
              <a:t>c) Toplumsal olaylar, kazalar, doğal afetler ve hukuken mücbir sebep sayılan haller; belgelenmesi şartıyla kabul edilebilir.</a:t>
            </a:r>
          </a:p>
          <a:p>
            <a:r>
              <a:rPr lang="tr-TR" b="1" dirty="0">
                <a:solidFill>
                  <a:srgbClr val="002060"/>
                </a:solidFill>
              </a:rPr>
              <a:t>d) Sportif, kültürel ve bilimsel faaliyetler gibi alanlarda Üniversite tarafından görevlendirilen öğrenciler, görevli oldukları sürece izinli sayılır. İzinli sayıldığı için dönem içi sınavlara katılamayan öğrencilere, süresi içinde başvurmaları halinde mazeret sınavı açılır. Ancak, bir öğrencinin izinli sayıldığı süre de dahil, toplam devamsızlık süresi bir dersin o yarıyıldaki/yıldaki toplam saatinin % 50’sini aşamaz.</a:t>
            </a:r>
          </a:p>
          <a:p>
            <a:r>
              <a:rPr lang="tr-TR" b="1" dirty="0">
                <a:solidFill>
                  <a:srgbClr val="002060"/>
                </a:solidFill>
              </a:rPr>
              <a:t>(2) Raporlu sınava giren öğrencilerin raporlu oldukları günlerde raporları üzerinde bulunan saatten sonra girdikleri sınavlar iptal edilir. Saat belirtilmemiş ise raporlu oldukları tüm günlerdeki sınavları iptal edilir.</a:t>
            </a:r>
          </a:p>
          <a:p>
            <a:r>
              <a:rPr lang="tr-TR" b="1" dirty="0">
                <a:solidFill>
                  <a:srgbClr val="002060"/>
                </a:solidFill>
              </a:rPr>
              <a:t>(3) Mazeretin sona ermesinden itibaren en geç beş (5) iş günü içinde dekanlığa dilekçe ile bildirilmesi zorunludur. Beş iş gününden sonra verilen mazeret beyanları kabul edilmeyecektir. Mazeret sınavına giremeyen öğrencilere bir daha mazeret sınavı yapılmaz.</a:t>
            </a:r>
          </a:p>
          <a:p>
            <a:r>
              <a:rPr lang="tr-TR" b="1" dirty="0">
                <a:solidFill>
                  <a:srgbClr val="002060"/>
                </a:solidFill>
              </a:rPr>
              <a:t>(4) Haklı ve geçerli mazeretleri Yönetim Kurulunca kabul edilen öğrencilere sadece giremedikleri dönem içi sınavları, dönemlik ortak zorunlu ders ve seçmeli dersler için dönem sonu sınavları, yılsonu sınavları ve/veya klinik uygulama sonu sınavları için mazeret sınavı hakkı verilir. Bütünleme ve tek ders sınavlar için mazeret sınavı hakkı verilmez.</a:t>
            </a:r>
          </a:p>
        </p:txBody>
      </p:sp>
    </p:spTree>
    <p:extLst>
      <p:ext uri="{BB962C8B-B14F-4D97-AF65-F5344CB8AC3E}">
        <p14:creationId xmlns:p14="http://schemas.microsoft.com/office/powerpoint/2010/main" val="3999416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3" name="Dikdörtgen 2"/>
          <p:cNvSpPr/>
          <p:nvPr/>
        </p:nvSpPr>
        <p:spPr>
          <a:xfrm>
            <a:off x="467544" y="1305342"/>
            <a:ext cx="7992888" cy="3323987"/>
          </a:xfrm>
          <a:prstGeom prst="rect">
            <a:avLst/>
          </a:prstGeom>
        </p:spPr>
        <p:txBody>
          <a:bodyPr wrap="square">
            <a:spAutoFit/>
          </a:bodyPr>
          <a:lstStyle/>
          <a:p>
            <a:r>
              <a:rPr lang="tr-TR" sz="2400" b="1" dirty="0">
                <a:solidFill>
                  <a:srgbClr val="C00000"/>
                </a:solidFill>
              </a:rPr>
              <a:t>Tek ders mezuniyet sınavı</a:t>
            </a:r>
            <a:r>
              <a:rPr lang="tr-TR" sz="2400" dirty="0">
                <a:solidFill>
                  <a:srgbClr val="C00000"/>
                </a:solidFill>
              </a:rPr>
              <a:t> </a:t>
            </a:r>
            <a:endParaRPr lang="tr-TR" sz="2400" dirty="0" smtClean="0">
              <a:solidFill>
                <a:srgbClr val="C00000"/>
              </a:solidFill>
            </a:endParaRPr>
          </a:p>
          <a:p>
            <a:endParaRPr lang="tr-TR" sz="2400" dirty="0">
              <a:solidFill>
                <a:srgbClr val="C00000"/>
              </a:solidFill>
            </a:endParaRPr>
          </a:p>
          <a:p>
            <a:r>
              <a:rPr lang="tr-TR" b="1" dirty="0">
                <a:solidFill>
                  <a:srgbClr val="002060"/>
                </a:solidFill>
              </a:rPr>
              <a:t>MADDE 27–(1) Mezuniyetleri için tek dersi/bloğu/klinik uygulaması kalan öğrenciler, bütünleme sınav notlarının ilanını takip eden beş iş günü içinde dilekçe ile başvurmaları halinde bütünleme sınavına girme şartlarını yerine getirmiş olmak şartıyla akademik takvimde belirtilen tarihte açılacak tek ders mezuniyet sınavına girerler.</a:t>
            </a:r>
          </a:p>
          <a:p>
            <a:r>
              <a:rPr lang="tr-TR" b="1" dirty="0">
                <a:solidFill>
                  <a:srgbClr val="002060"/>
                </a:solidFill>
              </a:rPr>
              <a:t>(2) Bu sınavlarda alınan not, ara sınav şartı aranmaksızın en az CC ise öğrenci başarılı sayılır.</a:t>
            </a:r>
          </a:p>
          <a:p>
            <a:r>
              <a:rPr lang="tr-TR" b="1" dirty="0">
                <a:solidFill>
                  <a:srgbClr val="002060"/>
                </a:solidFill>
              </a:rPr>
              <a:t>(3) Tek ders mezuniyet sınavından da başarısız olan öğrenciler kaldığı dersi/bloğu veya klinik uygulamayı tekrar alabilir.</a:t>
            </a:r>
          </a:p>
        </p:txBody>
      </p:sp>
    </p:spTree>
    <p:extLst>
      <p:ext uri="{BB962C8B-B14F-4D97-AF65-F5344CB8AC3E}">
        <p14:creationId xmlns:p14="http://schemas.microsoft.com/office/powerpoint/2010/main" val="26937718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692696"/>
            <a:ext cx="8764205" cy="5262979"/>
          </a:xfrm>
          <a:prstGeom prst="rect">
            <a:avLst/>
          </a:prstGeom>
        </p:spPr>
        <p:txBody>
          <a:bodyPr wrap="square">
            <a:spAutoFit/>
          </a:bodyPr>
          <a:lstStyle/>
          <a:p>
            <a:r>
              <a:rPr lang="tr-TR" sz="2400" b="1" dirty="0">
                <a:solidFill>
                  <a:srgbClr val="C00000"/>
                </a:solidFill>
              </a:rPr>
              <a:t>Sınav sonuçlarına itiraz ve not </a:t>
            </a:r>
            <a:r>
              <a:rPr lang="tr-TR" sz="2400" b="1" dirty="0" smtClean="0">
                <a:solidFill>
                  <a:srgbClr val="C00000"/>
                </a:solidFill>
              </a:rPr>
              <a:t>düzeltme</a:t>
            </a:r>
          </a:p>
          <a:p>
            <a:endParaRPr lang="tr-TR" sz="2400" dirty="0">
              <a:solidFill>
                <a:srgbClr val="C00000"/>
              </a:solidFill>
            </a:endParaRPr>
          </a:p>
          <a:p>
            <a:r>
              <a:rPr lang="tr-TR" b="1" dirty="0">
                <a:solidFill>
                  <a:srgbClr val="002060"/>
                </a:solidFill>
              </a:rPr>
              <a:t>MADDE 28 – (1) Öğrenciler sınav sonuçlarına, sonuçların ilan edilmesinden, akademik takvimde belirtilen sınav not girişlerinin öğrenci otomasyon sistemine girilmesinin son gününden itibaren beş iş günü içerisinde blok/ders kaynak listesinde ilan edilmiş güncel, geçerli ve basılı literatür bilgisi eşliğinde ve gerekçe de göstererek, tekrar değerlendirilmek üzere Soru İtiraz Formu doldurularak Dekanlığa yapılır. </a:t>
            </a:r>
            <a:endParaRPr lang="tr-TR" b="1" dirty="0" smtClean="0">
              <a:solidFill>
                <a:srgbClr val="002060"/>
              </a:solidFill>
            </a:endParaRPr>
          </a:p>
          <a:p>
            <a:endParaRPr lang="tr-TR" b="1" dirty="0">
              <a:solidFill>
                <a:srgbClr val="002060"/>
              </a:solidFill>
            </a:endParaRPr>
          </a:p>
          <a:p>
            <a:r>
              <a:rPr lang="tr-TR" b="1" dirty="0">
                <a:solidFill>
                  <a:srgbClr val="002060"/>
                </a:solidFill>
              </a:rPr>
              <a:t>(2) İtiraz üzerine sınav kâğıdı, </a:t>
            </a:r>
            <a:r>
              <a:rPr lang="tr-TR" b="1" dirty="0" smtClean="0">
                <a:solidFill>
                  <a:srgbClr val="002060"/>
                </a:solidFill>
              </a:rPr>
              <a:t>sınıf </a:t>
            </a:r>
            <a:r>
              <a:rPr lang="tr-TR" b="1" dirty="0">
                <a:solidFill>
                  <a:srgbClr val="002060"/>
                </a:solidFill>
              </a:rPr>
              <a:t>koordinatörü tarafından, konunun kendilerine intikal ettirilmesinden itibaren en geç üç iş günü içerisinde incelenir, sonuç yazılı ve gerekçeli olarak ölçme değerlendirme kuruluna sunulur, Dekanlık tarafından karara bağlanır. İtiraz sonucu dekanlık tarafından iki iş günü içerisinde ilan edilir. </a:t>
            </a:r>
            <a:endParaRPr lang="tr-TR" b="1" dirty="0" smtClean="0">
              <a:solidFill>
                <a:srgbClr val="002060"/>
              </a:solidFill>
            </a:endParaRPr>
          </a:p>
          <a:p>
            <a:endParaRPr lang="tr-TR" b="1" dirty="0">
              <a:solidFill>
                <a:srgbClr val="002060"/>
              </a:solidFill>
            </a:endParaRPr>
          </a:p>
          <a:p>
            <a:r>
              <a:rPr lang="tr-TR" b="1" dirty="0">
                <a:solidFill>
                  <a:srgbClr val="002060"/>
                </a:solidFill>
              </a:rPr>
              <a:t>(3) İlan edilen sınav sonucunda herhangi bir maddi hatanın yapılmış olmasının öğretim elemanı tarafından fark edilmesi halinde öğretim elemanı, düzeltme talebini ve gerekçeli başvurusunu akademik takvimde belirtilen sınav not girişlerinin öğrenci otomasyon sistemine girilmesinin son gününden itibaren beş iş günü içerisinde Dekanlığa yapmak zorundadır.</a:t>
            </a:r>
          </a:p>
        </p:txBody>
      </p:sp>
      <p:pic>
        <p:nvPicPr>
          <p:cNvPr id="3"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4313271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12845"/>
            <a:ext cx="8568952" cy="4893647"/>
          </a:xfrm>
          <a:prstGeom prst="rect">
            <a:avLst/>
          </a:prstGeom>
        </p:spPr>
        <p:txBody>
          <a:bodyPr wrap="square">
            <a:spAutoFit/>
          </a:bodyPr>
          <a:lstStyle/>
          <a:p>
            <a:r>
              <a:rPr lang="tr-TR" sz="2400" b="1" dirty="0">
                <a:solidFill>
                  <a:srgbClr val="C00000"/>
                </a:solidFill>
              </a:rPr>
              <a:t>Başarı </a:t>
            </a:r>
            <a:r>
              <a:rPr lang="tr-TR" sz="2400" b="1" dirty="0" smtClean="0">
                <a:solidFill>
                  <a:srgbClr val="C00000"/>
                </a:solidFill>
              </a:rPr>
              <a:t>puanı</a:t>
            </a:r>
          </a:p>
          <a:p>
            <a:endParaRPr lang="tr-TR" b="1" dirty="0"/>
          </a:p>
          <a:p>
            <a:endParaRPr lang="tr-TR" dirty="0"/>
          </a:p>
          <a:p>
            <a:r>
              <a:rPr lang="tr-TR" b="1" dirty="0">
                <a:solidFill>
                  <a:srgbClr val="002060"/>
                </a:solidFill>
              </a:rPr>
              <a:t>MADDE 29 – (1) Diş Hekimliği Eğitim Programındaki derslerin değerlendirilmesi; </a:t>
            </a:r>
            <a:r>
              <a:rPr lang="tr-TR" b="1" dirty="0" err="1">
                <a:solidFill>
                  <a:srgbClr val="002060"/>
                </a:solidFill>
              </a:rPr>
              <a:t>Ondokuz</a:t>
            </a:r>
            <a:r>
              <a:rPr lang="tr-TR" b="1" dirty="0">
                <a:solidFill>
                  <a:srgbClr val="002060"/>
                </a:solidFill>
              </a:rPr>
              <a:t> Mayıs Üniversitesi </a:t>
            </a:r>
            <a:r>
              <a:rPr lang="tr-TR" b="1" dirty="0" err="1">
                <a:solidFill>
                  <a:srgbClr val="002060"/>
                </a:solidFill>
              </a:rPr>
              <a:t>Önlisans</a:t>
            </a:r>
            <a:r>
              <a:rPr lang="tr-TR" b="1" dirty="0">
                <a:solidFill>
                  <a:srgbClr val="002060"/>
                </a:solidFill>
              </a:rPr>
              <a:t> ve Lisans Eğitim Öğretim yönetmeliğine tabi olarak değerlendirilir. Blok dersler ve klinik uygulama derslerinin değerlendirilmesinde mutlak değerlendirme, sisteminden yararlanılır</a:t>
            </a:r>
            <a:r>
              <a:rPr lang="tr-TR" b="1" dirty="0" smtClean="0">
                <a:solidFill>
                  <a:srgbClr val="002060"/>
                </a:solidFill>
              </a:rPr>
              <a:t>.</a:t>
            </a:r>
          </a:p>
          <a:p>
            <a:endParaRPr lang="tr-TR" b="1" dirty="0">
              <a:solidFill>
                <a:srgbClr val="002060"/>
              </a:solidFill>
            </a:endParaRPr>
          </a:p>
          <a:p>
            <a:r>
              <a:rPr lang="tr-TR" b="1" dirty="0">
                <a:solidFill>
                  <a:srgbClr val="002060"/>
                </a:solidFill>
              </a:rPr>
              <a:t>(2) Blok derslerinin ve klinik uygulama derslerinin yılsonu başarı puanının 100 üzerinden 60 veya üstünde olması gerekir</a:t>
            </a:r>
            <a:r>
              <a:rPr lang="tr-TR" b="1" dirty="0" smtClean="0">
                <a:solidFill>
                  <a:srgbClr val="002060"/>
                </a:solidFill>
              </a:rPr>
              <a:t>.</a:t>
            </a:r>
          </a:p>
          <a:p>
            <a:endParaRPr lang="tr-TR" b="1" dirty="0">
              <a:solidFill>
                <a:srgbClr val="002060"/>
              </a:solidFill>
            </a:endParaRPr>
          </a:p>
          <a:p>
            <a:r>
              <a:rPr lang="tr-TR" b="1" dirty="0">
                <a:solidFill>
                  <a:srgbClr val="002060"/>
                </a:solidFill>
              </a:rPr>
              <a:t>(3) Ders ve/veya bloklar ve klinik uygulamalardan başarılı sayılabilmek için; yılsonu sınavı veya bütünleme sınav puanının en az 50, başarı puanının en az 60 olması zorunludur</a:t>
            </a:r>
            <a:r>
              <a:rPr lang="tr-TR" b="1" dirty="0" smtClean="0">
                <a:solidFill>
                  <a:srgbClr val="002060"/>
                </a:solidFill>
              </a:rPr>
              <a:t>.</a:t>
            </a:r>
          </a:p>
          <a:p>
            <a:endParaRPr lang="tr-TR" b="1" dirty="0">
              <a:solidFill>
                <a:srgbClr val="002060"/>
              </a:solidFill>
            </a:endParaRPr>
          </a:p>
          <a:p>
            <a:r>
              <a:rPr lang="tr-TR" b="1" dirty="0">
                <a:solidFill>
                  <a:srgbClr val="002060"/>
                </a:solidFill>
              </a:rPr>
              <a:t>(4) Ders/blok başarı puanının hesaplanmasında, teorik ve/veya laboratuvar/klinik öncesi uygulamaların ağırlıklı puan ortalaması kullanılır. </a:t>
            </a:r>
          </a:p>
        </p:txBody>
      </p:sp>
      <p:pic>
        <p:nvPicPr>
          <p:cNvPr id="3"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11203322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55576" y="2060848"/>
            <a:ext cx="6102424" cy="2585323"/>
          </a:xfrm>
          <a:prstGeom prst="rect">
            <a:avLst/>
          </a:prstGeom>
        </p:spPr>
        <p:txBody>
          <a:bodyPr wrap="square">
            <a:spAutoFit/>
          </a:bodyPr>
          <a:lstStyle/>
          <a:p>
            <a:r>
              <a:rPr lang="tr-TR" b="1" dirty="0" smtClean="0">
                <a:hlinkClick r:id="rId2"/>
              </a:rPr>
              <a:t>KAYNAKLAR</a:t>
            </a:r>
          </a:p>
          <a:p>
            <a:endParaRPr lang="tr-TR" b="1" dirty="0">
              <a:hlinkClick r:id="rId2"/>
            </a:endParaRPr>
          </a:p>
          <a:p>
            <a:r>
              <a:rPr lang="tr-TR" b="1" dirty="0" smtClean="0">
                <a:hlinkClick r:id="rId2"/>
              </a:rPr>
              <a:t>https</a:t>
            </a:r>
            <a:r>
              <a:rPr lang="tr-TR" b="1" dirty="0">
                <a:hlinkClick r:id="rId2"/>
              </a:rPr>
              <a:t>://dis.omu.edu.tr/tr/egitim-ogretim/lisans/-9223372036854775808.-</a:t>
            </a:r>
            <a:r>
              <a:rPr lang="tr-TR" b="1" dirty="0" smtClean="0">
                <a:hlinkClick r:id="rId2"/>
              </a:rPr>
              <a:t>9223372036854775808.oegrenci-isleri-yoenetmelikleri</a:t>
            </a:r>
            <a:endParaRPr lang="tr-TR" b="1" dirty="0" smtClean="0"/>
          </a:p>
          <a:p>
            <a:endParaRPr lang="tr-TR" dirty="0" smtClean="0"/>
          </a:p>
          <a:p>
            <a:r>
              <a:rPr lang="tr-TR" b="1" dirty="0" err="1" smtClean="0"/>
              <a:t>Omü</a:t>
            </a:r>
            <a:r>
              <a:rPr lang="tr-TR" b="1" dirty="0" smtClean="0"/>
              <a:t> Diş Hekimliği Fakültesi Eğitim Öğretim Yönergesi</a:t>
            </a:r>
          </a:p>
          <a:p>
            <a:endParaRPr lang="tr-TR" b="1" dirty="0" smtClean="0"/>
          </a:p>
          <a:p>
            <a:r>
              <a:rPr lang="tr-TR" b="1" dirty="0" smtClean="0"/>
              <a:t>Öğrenci Kılavuzu</a:t>
            </a:r>
            <a:endParaRPr lang="tr-TR" b="1" dirty="0"/>
          </a:p>
        </p:txBody>
      </p:sp>
    </p:spTree>
    <p:extLst>
      <p:ext uri="{BB962C8B-B14F-4D97-AF65-F5344CB8AC3E}">
        <p14:creationId xmlns:p14="http://schemas.microsoft.com/office/powerpoint/2010/main" val="258975441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444</TotalTime>
  <Words>4024</Words>
  <Application>Microsoft Office PowerPoint</Application>
  <PresentationFormat>Ekran Gösterisi (4:3)</PresentationFormat>
  <Paragraphs>545</Paragraphs>
  <Slides>45</Slides>
  <Notes>0</Notes>
  <HiddenSlides>0</HiddenSlides>
  <MMClips>0</MMClips>
  <ScaleCrop>false</ScaleCrop>
  <HeadingPairs>
    <vt:vector size="4" baseType="variant">
      <vt:variant>
        <vt:lpstr>Tema</vt:lpstr>
      </vt:variant>
      <vt:variant>
        <vt:i4>1</vt:i4>
      </vt:variant>
      <vt:variant>
        <vt:lpstr>Slayt Başlıkları</vt:lpstr>
      </vt:variant>
      <vt:variant>
        <vt:i4>45</vt:i4>
      </vt:variant>
    </vt:vector>
  </HeadingPairs>
  <TitlesOfParts>
    <vt:vector size="46"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Admin</dc:creator>
  <cp:lastModifiedBy>User</cp:lastModifiedBy>
  <cp:revision>86</cp:revision>
  <dcterms:created xsi:type="dcterms:W3CDTF">2019-09-01T16:13:24Z</dcterms:created>
  <dcterms:modified xsi:type="dcterms:W3CDTF">2020-10-02T12:51:16Z</dcterms:modified>
</cp:coreProperties>
</file>